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87" r:id="rId6"/>
    <p:sldId id="262" r:id="rId7"/>
    <p:sldId id="286" r:id="rId8"/>
    <p:sldId id="263" r:id="rId9"/>
    <p:sldId id="264" r:id="rId10"/>
    <p:sldId id="265" r:id="rId11"/>
    <p:sldId id="281" r:id="rId12"/>
    <p:sldId id="267" r:id="rId13"/>
    <p:sldId id="268" r:id="rId14"/>
    <p:sldId id="282" r:id="rId15"/>
    <p:sldId id="269" r:id="rId16"/>
    <p:sldId id="270" r:id="rId17"/>
    <p:sldId id="285" r:id="rId18"/>
    <p:sldId id="271" r:id="rId19"/>
    <p:sldId id="284" r:id="rId20"/>
    <p:sldId id="288" r:id="rId21"/>
    <p:sldId id="272" r:id="rId22"/>
    <p:sldId id="277" r:id="rId23"/>
    <p:sldId id="273" r:id="rId24"/>
    <p:sldId id="274" r:id="rId25"/>
    <p:sldId id="275" r:id="rId26"/>
    <p:sldId id="260" r:id="rId27"/>
    <p:sldId id="261" r:id="rId28"/>
  </p:sldIdLst>
  <p:sldSz cx="18288000" cy="10287000"/>
  <p:notesSz cx="6858000" cy="9144000"/>
  <p:embeddedFontLst>
    <p:embeddedFont>
      <p:font typeface="Arial Bold" panose="020B0704020202020204" pitchFamily="34" charset="0"/>
      <p:regular r:id="rId30"/>
      <p:bold r:id="rId31"/>
    </p:embeddedFont>
    <p:embeddedFont>
      <p:font typeface="Asap Medium" panose="020B0604020202020204" charset="0"/>
      <p:regular r:id="rId32"/>
    </p:embeddedFont>
    <p:embeddedFont>
      <p:font typeface="Maven Pro Heavy" panose="020B0604020202020204" charset="0"/>
      <p:regular r:id="rId33"/>
    </p:embeddedFont>
    <p:embeddedFont>
      <p:font typeface="Muli" panose="020B0604020202020204" charset="0"/>
      <p:regular r:id="rId34"/>
    </p:embeddedFont>
    <p:embeddedFont>
      <p:font typeface="Muli Bold" panose="020B0604020202020204" charset="0"/>
      <p:regular r:id="rId35"/>
    </p:embeddedFont>
    <p:embeddedFont>
      <p:font typeface="Open Sans" panose="020B0606030504020204" pitchFamily="3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4622" autoAdjust="0"/>
  </p:normalViewPr>
  <p:slideViewPr>
    <p:cSldViewPr>
      <p:cViewPr varScale="1">
        <p:scale>
          <a:sx n="62" d="100"/>
          <a:sy n="62" d="100"/>
        </p:scale>
        <p:origin x="100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365D-18F7-4278-930B-B58ECEB6A90C}"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4CA4C-5AC7-48B8-B84D-6CD3006ED84E}" type="slidenum">
              <a:rPr lang="en-US" smtClean="0"/>
              <a:t>‹#›</a:t>
            </a:fld>
            <a:endParaRPr lang="en-US"/>
          </a:p>
        </p:txBody>
      </p:sp>
    </p:spTree>
    <p:extLst>
      <p:ext uri="{BB962C8B-B14F-4D97-AF65-F5344CB8AC3E}">
        <p14:creationId xmlns:p14="http://schemas.microsoft.com/office/powerpoint/2010/main" val="2529473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13</a:t>
            </a:fld>
            <a:endParaRPr lang="en-US"/>
          </a:p>
        </p:txBody>
      </p:sp>
    </p:spTree>
    <p:extLst>
      <p:ext uri="{BB962C8B-B14F-4D97-AF65-F5344CB8AC3E}">
        <p14:creationId xmlns:p14="http://schemas.microsoft.com/office/powerpoint/2010/main" val="16017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15</a:t>
            </a:fld>
            <a:endParaRPr lang="en-US"/>
          </a:p>
        </p:txBody>
      </p:sp>
    </p:spTree>
    <p:extLst>
      <p:ext uri="{BB962C8B-B14F-4D97-AF65-F5344CB8AC3E}">
        <p14:creationId xmlns:p14="http://schemas.microsoft.com/office/powerpoint/2010/main" val="309276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t>
            </a:r>
          </a:p>
        </p:txBody>
      </p:sp>
      <p:sp>
        <p:nvSpPr>
          <p:cNvPr id="4" name="Slide Number Placeholder 3"/>
          <p:cNvSpPr>
            <a:spLocks noGrp="1"/>
          </p:cNvSpPr>
          <p:nvPr>
            <p:ph type="sldNum" sz="quarter" idx="5"/>
          </p:nvPr>
        </p:nvSpPr>
        <p:spPr/>
        <p:txBody>
          <a:bodyPr/>
          <a:lstStyle/>
          <a:p>
            <a:fld id="{D4D4CA4C-5AC7-48B8-B84D-6CD3006ED84E}" type="slidenum">
              <a:rPr lang="en-US" smtClean="0"/>
              <a:t>16</a:t>
            </a:fld>
            <a:endParaRPr lang="en-US"/>
          </a:p>
        </p:txBody>
      </p:sp>
    </p:spTree>
    <p:extLst>
      <p:ext uri="{BB962C8B-B14F-4D97-AF65-F5344CB8AC3E}">
        <p14:creationId xmlns:p14="http://schemas.microsoft.com/office/powerpoint/2010/main" val="114742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22</a:t>
            </a:fld>
            <a:endParaRPr lang="en-US"/>
          </a:p>
        </p:txBody>
      </p:sp>
    </p:spTree>
    <p:extLst>
      <p:ext uri="{BB962C8B-B14F-4D97-AF65-F5344CB8AC3E}">
        <p14:creationId xmlns:p14="http://schemas.microsoft.com/office/powerpoint/2010/main" val="353151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www.ossila.com/products/doctor-blade-coater" TargetMode="External"/><Relationship Id="rId4" Type="http://schemas.openxmlformats.org/officeDocument/2006/relationships/hyperlink" Target="https://www.sciencedirect.com/topics/engineering/knife-coat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1293" y="199384"/>
            <a:ext cx="1536013" cy="1536013"/>
          </a:xfrm>
          <a:custGeom>
            <a:avLst/>
            <a:gdLst/>
            <a:ahLst/>
            <a:cxnLst/>
            <a:rect l="l" t="t" r="r" b="b"/>
            <a:pathLst>
              <a:path w="1536013" h="1536013">
                <a:moveTo>
                  <a:pt x="0" y="0"/>
                </a:moveTo>
                <a:lnTo>
                  <a:pt x="1536014" y="0"/>
                </a:lnTo>
                <a:lnTo>
                  <a:pt x="1536014" y="1536013"/>
                </a:lnTo>
                <a:lnTo>
                  <a:pt x="0" y="1536013"/>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92799968"/>
              </p:ext>
            </p:extLst>
          </p:nvPr>
        </p:nvGraphicFramePr>
        <p:xfrm>
          <a:off x="3408839" y="6242808"/>
          <a:ext cx="11470322" cy="3103104"/>
        </p:xfrm>
        <a:graphic>
          <a:graphicData uri="http://schemas.openxmlformats.org/drawingml/2006/table">
            <a:tbl>
              <a:tblPr/>
              <a:tblGrid>
                <a:gridCol w="4708103">
                  <a:extLst>
                    <a:ext uri="{9D8B030D-6E8A-4147-A177-3AD203B41FA5}">
                      <a16:colId xmlns:a16="http://schemas.microsoft.com/office/drawing/2014/main" val="20000"/>
                    </a:ext>
                  </a:extLst>
                </a:gridCol>
                <a:gridCol w="4853153">
                  <a:extLst>
                    <a:ext uri="{9D8B030D-6E8A-4147-A177-3AD203B41FA5}">
                      <a16:colId xmlns:a16="http://schemas.microsoft.com/office/drawing/2014/main" val="20001"/>
                    </a:ext>
                  </a:extLst>
                </a:gridCol>
                <a:gridCol w="1909066">
                  <a:extLst>
                    <a:ext uri="{9D8B030D-6E8A-4147-A177-3AD203B41FA5}">
                      <a16:colId xmlns:a16="http://schemas.microsoft.com/office/drawing/2014/main" val="20002"/>
                    </a:ext>
                  </a:extLst>
                </a:gridCol>
              </a:tblGrid>
              <a:tr h="1617842">
                <a:tc>
                  <a:txBody>
                    <a:bodyPr/>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581">
                <a:tc>
                  <a:txBody>
                    <a:bodyPr/>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1681">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dirty="0">
                          <a:solidFill>
                            <a:srgbClr val="000000"/>
                          </a:solidFill>
                          <a:latin typeface="Arial"/>
                          <a:ea typeface="Arial"/>
                          <a:cs typeface="Arial"/>
                          <a:sym typeface="Arial"/>
                        </a:rPr>
                        <a:t>CN. Nguyễn Minh Đoàn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586173829"/>
              </p:ext>
            </p:extLst>
          </p:nvPr>
        </p:nvGraphicFramePr>
        <p:xfrm>
          <a:off x="6736131" y="5105400"/>
          <a:ext cx="4815736" cy="497650"/>
        </p:xfrm>
        <a:graphic>
          <a:graphicData uri="http://schemas.openxmlformats.org/drawingml/2006/table">
            <a:tbl>
              <a:tblPr/>
              <a:tblGrid>
                <a:gridCol w="4815736">
                  <a:extLst>
                    <a:ext uri="{9D8B030D-6E8A-4147-A177-3AD203B41FA5}">
                      <a16:colId xmlns:a16="http://schemas.microsoft.com/office/drawing/2014/main" val="20000"/>
                    </a:ext>
                  </a:extLst>
                </a:gridCol>
              </a:tblGrid>
              <a:tr h="322035">
                <a:tc>
                  <a:txBody>
                    <a:bodyPr/>
                    <a:lstStyle/>
                    <a:p>
                      <a:pPr algn="ctr">
                        <a:lnSpc>
                          <a:spcPts val="4199"/>
                        </a:lnSpc>
                        <a:defRPr/>
                      </a:pPr>
                      <a:r>
                        <a:rPr lang="en-US" sz="2999" dirty="0" err="1">
                          <a:solidFill>
                            <a:srgbClr val="000000"/>
                          </a:solidFill>
                          <a:latin typeface="Arial"/>
                          <a:ea typeface="Arial"/>
                          <a:cs typeface="Arial"/>
                          <a:sym typeface="Arial"/>
                        </a:rPr>
                        <a:t>Ngành</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Vật</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lý</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kỹ</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thuật</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89109" y="199384"/>
            <a:ext cx="3402120" cy="1292806"/>
          </a:xfrm>
          <a:custGeom>
            <a:avLst/>
            <a:gdLst/>
            <a:ahLst/>
            <a:cxnLst/>
            <a:rect l="l" t="t" r="r" b="b"/>
            <a:pathLst>
              <a:path w="3402120" h="1292806">
                <a:moveTo>
                  <a:pt x="0" y="0"/>
                </a:moveTo>
                <a:lnTo>
                  <a:pt x="3402121" y="0"/>
                </a:lnTo>
                <a:lnTo>
                  <a:pt x="3402121" y="1292805"/>
                </a:lnTo>
                <a:lnTo>
                  <a:pt x="0" y="129280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46455" y="2536677"/>
            <a:ext cx="16995089" cy="2174874"/>
          </a:xfrm>
          <a:prstGeom prst="rect">
            <a:avLst/>
          </a:prstGeom>
        </p:spPr>
        <p:txBody>
          <a:bodyPr lIns="0" tIns="0" rIns="0" bIns="0" rtlCol="0" anchor="t">
            <a:spAutoFit/>
          </a:bodyPr>
          <a:lstStyle/>
          <a:p>
            <a:pPr algn="ctr">
              <a:lnSpc>
                <a:spcPts val="5600"/>
              </a:lnSpc>
            </a:pPr>
            <a:r>
              <a:rPr lang="en-US" sz="4000" b="1" spc="-32" dirty="0">
                <a:solidFill>
                  <a:srgbClr val="3849A2"/>
                </a:solidFill>
                <a:latin typeface="Arial Bold"/>
                <a:ea typeface="Arial Bold"/>
                <a:cs typeface="Arial Bold"/>
                <a:sym typeface="Arial Bold"/>
              </a:rPr>
              <a:t>THIẾT KẾ, CHẾ TẠO MÁY TRÁNG PHỦ </a:t>
            </a:r>
          </a:p>
          <a:p>
            <a:pPr algn="ctr">
              <a:lnSpc>
                <a:spcPts val="5600"/>
              </a:lnSpc>
            </a:pPr>
            <a:r>
              <a:rPr lang="en-US" sz="4000" b="1" spc="-32" dirty="0">
                <a:solidFill>
                  <a:srgbClr val="3849A2"/>
                </a:solidFill>
                <a:latin typeface="Arial Bold"/>
                <a:ea typeface="Arial Bold"/>
                <a:cs typeface="Arial Bold"/>
                <a:sym typeface="Arial Bold"/>
              </a:rPr>
              <a:t>(BLADE COATER)</a:t>
            </a:r>
          </a:p>
          <a:p>
            <a:pPr algn="ctr">
              <a:lnSpc>
                <a:spcPts val="5600"/>
              </a:lnSpc>
            </a:pPr>
            <a:r>
              <a:rPr lang="en-US" sz="4000" b="1" spc="-32" dirty="0">
                <a:solidFill>
                  <a:srgbClr val="3849A2"/>
                </a:solidFill>
                <a:latin typeface="Arial Bold"/>
                <a:ea typeface="Arial Bold"/>
                <a:cs typeface="Arial Bold"/>
                <a:sym typeface="Arial Bold"/>
              </a:rPr>
              <a:t>ỨNG DỤNG TRONG LINH KIỆN CHUYỂN ĐỔI ĐIỆN NĂNG</a:t>
            </a:r>
          </a:p>
        </p:txBody>
      </p:sp>
      <p:sp>
        <p:nvSpPr>
          <p:cNvPr id="7" name="TextBox 7"/>
          <p:cNvSpPr txBox="1"/>
          <p:nvPr/>
        </p:nvSpPr>
        <p:spPr>
          <a:xfrm>
            <a:off x="3408839" y="341883"/>
            <a:ext cx="11470321" cy="1181099"/>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1">
                <a:solidFill>
                  <a:srgbClr val="202020"/>
                </a:solidFill>
                <a:latin typeface="Arial Bold"/>
                <a:ea typeface="Arial Bold"/>
                <a:cs typeface="Arial Bold"/>
                <a:sym typeface="Arial Bold"/>
              </a:rPr>
              <a:t>KHOA VẬT LÝ KỸ THUẬT VÀ CÔNG NGHỆ NANO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58726" y="-6185206"/>
            <a:ext cx="8191859" cy="8176965"/>
          </a:xfrm>
          <a:custGeom>
            <a:avLst/>
            <a:gdLst/>
            <a:ahLst/>
            <a:cxnLst/>
            <a:rect l="l" t="t" r="r" b="b"/>
            <a:pathLst>
              <a:path w="8191859" h="8176965">
                <a:moveTo>
                  <a:pt x="0" y="0"/>
                </a:moveTo>
                <a:lnTo>
                  <a:pt x="8191859" y="0"/>
                </a:lnTo>
                <a:lnTo>
                  <a:pt x="8191859" y="8176965"/>
                </a:lnTo>
                <a:lnTo>
                  <a:pt x="0" y="8176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55075" y="7625788"/>
            <a:ext cx="8525877" cy="8510375"/>
          </a:xfrm>
          <a:custGeom>
            <a:avLst/>
            <a:gdLst/>
            <a:ahLst/>
            <a:cxnLst/>
            <a:rect l="l" t="t" r="r" b="b"/>
            <a:pathLst>
              <a:path w="8525877" h="8510375">
                <a:moveTo>
                  <a:pt x="0" y="0"/>
                </a:moveTo>
                <a:lnTo>
                  <a:pt x="8525877" y="0"/>
                </a:lnTo>
                <a:lnTo>
                  <a:pt x="8525877" y="8510375"/>
                </a:lnTo>
                <a:lnTo>
                  <a:pt x="0" y="8510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002437" y="3156047"/>
            <a:ext cx="3519984" cy="2463245"/>
          </a:xfrm>
          <a:custGeom>
            <a:avLst/>
            <a:gdLst/>
            <a:ahLst/>
            <a:cxnLst/>
            <a:rect l="l" t="t" r="r" b="b"/>
            <a:pathLst>
              <a:path w="3519984" h="2463245">
                <a:moveTo>
                  <a:pt x="0" y="0"/>
                </a:moveTo>
                <a:lnTo>
                  <a:pt x="3519984" y="0"/>
                </a:lnTo>
                <a:lnTo>
                  <a:pt x="3519984" y="2463245"/>
                </a:lnTo>
                <a:lnTo>
                  <a:pt x="0" y="2463245"/>
                </a:lnTo>
                <a:lnTo>
                  <a:pt x="0" y="0"/>
                </a:lnTo>
                <a:close/>
              </a:path>
            </a:pathLst>
          </a:custGeom>
          <a:blipFill>
            <a:blip r:embed="rId4"/>
            <a:stretch>
              <a:fillRect/>
            </a:stretch>
          </a:blipFill>
        </p:spPr>
        <p:txBody>
          <a:bodyPr/>
          <a:lstStyle/>
          <a:p>
            <a:endParaRPr lang="en-US"/>
          </a:p>
        </p:txBody>
      </p:sp>
      <p:sp>
        <p:nvSpPr>
          <p:cNvPr id="6" name="Freeform 6"/>
          <p:cNvSpPr/>
          <p:nvPr/>
        </p:nvSpPr>
        <p:spPr>
          <a:xfrm>
            <a:off x="4100711" y="2995301"/>
            <a:ext cx="5128173" cy="3883146"/>
          </a:xfrm>
          <a:custGeom>
            <a:avLst/>
            <a:gdLst/>
            <a:ahLst/>
            <a:cxnLst/>
            <a:rect l="l" t="t" r="r" b="b"/>
            <a:pathLst>
              <a:path w="5923991" h="4228249">
                <a:moveTo>
                  <a:pt x="0" y="0"/>
                </a:moveTo>
                <a:lnTo>
                  <a:pt x="5923991" y="0"/>
                </a:lnTo>
                <a:lnTo>
                  <a:pt x="5923991" y="4228248"/>
                </a:lnTo>
                <a:lnTo>
                  <a:pt x="0" y="4228248"/>
                </a:lnTo>
                <a:lnTo>
                  <a:pt x="0" y="0"/>
                </a:lnTo>
                <a:close/>
              </a:path>
            </a:pathLst>
          </a:custGeom>
          <a:blipFill>
            <a:blip r:embed="rId5"/>
            <a:stretch>
              <a:fillRect/>
            </a:stretch>
          </a:blipFill>
        </p:spPr>
        <p:txBody>
          <a:bodyPr/>
          <a:lstStyle/>
          <a:p>
            <a:endParaRPr lang="en-US"/>
          </a:p>
        </p:txBody>
      </p:sp>
      <p:sp>
        <p:nvSpPr>
          <p:cNvPr id="7" name="Freeform 7"/>
          <p:cNvSpPr/>
          <p:nvPr/>
        </p:nvSpPr>
        <p:spPr>
          <a:xfrm>
            <a:off x="12038622" y="1896892"/>
            <a:ext cx="6979412" cy="4981555"/>
          </a:xfrm>
          <a:custGeom>
            <a:avLst/>
            <a:gdLst/>
            <a:ahLst/>
            <a:cxnLst/>
            <a:rect l="l" t="t" r="r" b="b"/>
            <a:pathLst>
              <a:path w="6979412" h="4981555">
                <a:moveTo>
                  <a:pt x="0" y="0"/>
                </a:moveTo>
                <a:lnTo>
                  <a:pt x="6979413" y="0"/>
                </a:lnTo>
                <a:lnTo>
                  <a:pt x="6979413" y="4981556"/>
                </a:lnTo>
                <a:lnTo>
                  <a:pt x="0" y="4981556"/>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7356786" y="8109152"/>
            <a:ext cx="357442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id="9" name="TextBox 9"/>
          <p:cNvSpPr txBox="1"/>
          <p:nvPr/>
        </p:nvSpPr>
        <p:spPr>
          <a:xfrm>
            <a:off x="1667374" y="6969969"/>
            <a:ext cx="257449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Khung máy</a:t>
            </a:r>
          </a:p>
        </p:txBody>
      </p:sp>
      <p:sp>
        <p:nvSpPr>
          <p:cNvPr id="10" name="TextBox 10"/>
          <p:cNvSpPr txBox="1"/>
          <p:nvPr/>
        </p:nvSpPr>
        <p:spPr>
          <a:xfrm>
            <a:off x="9087729"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id="11" name="TextBox 11"/>
          <p:cNvSpPr txBox="1"/>
          <p:nvPr/>
        </p:nvSpPr>
        <p:spPr>
          <a:xfrm>
            <a:off x="1385362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id="12" name="TextBox 1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sp>
        <p:nvSpPr>
          <p:cNvPr id="13" name="TextBox 13"/>
          <p:cNvSpPr txBox="1"/>
          <p:nvPr/>
        </p:nvSpPr>
        <p:spPr>
          <a:xfrm>
            <a:off x="499009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doctor blade</a:t>
            </a:r>
          </a:p>
        </p:txBody>
      </p:sp>
      <p:pic>
        <p:nvPicPr>
          <p:cNvPr id="21" name="Picture 20" descr="A white rectangular object with a black background&#10;&#10;AI-generated content may be incorrect.">
            <a:extLst>
              <a:ext uri="{FF2B5EF4-FFF2-40B4-BE49-F238E27FC236}">
                <a16:creationId xmlns:a16="http://schemas.microsoft.com/office/drawing/2014/main" id="{1E2FD603-F5EE-3B08-0F5D-0837D289E9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6351" y="2661212"/>
            <a:ext cx="8846655" cy="3814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24DE-EEC5-9352-C3E3-9F6073A36D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3E8655-BA7C-784E-3159-20C2B998135E}"/>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060707AC-4969-F93B-69F8-92DBC760DB6D}"/>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5275E8FA-D0B2-BE2F-F45C-05AD3157481C}"/>
              </a:ext>
            </a:extLst>
          </p:cNvPr>
          <p:cNvSpPr txBox="1"/>
          <p:nvPr/>
        </p:nvSpPr>
        <p:spPr>
          <a:xfrm>
            <a:off x="7196634" y="3333750"/>
            <a:ext cx="4085020" cy="3405741"/>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4D7297C9-5C5C-BC5F-B03F-3C13CB0735AA}"/>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633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05800" y="9436844"/>
            <a:ext cx="8335642"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10: Linh </a:t>
            </a:r>
            <a:r>
              <a:rPr lang="en-US" sz="2499" dirty="0" err="1">
                <a:solidFill>
                  <a:srgbClr val="202020"/>
                </a:solidFill>
                <a:latin typeface="Arial"/>
                <a:ea typeface="Arial"/>
                <a:cs typeface="Arial"/>
                <a:sym typeface="Arial"/>
              </a:rPr>
              <a:t>kiện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trong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điều</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khiển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p>
        </p:txBody>
      </p:sp>
      <p:sp>
        <p:nvSpPr>
          <p:cNvPr id="6" name="TextBox 6"/>
          <p:cNvSpPr txBox="1"/>
          <p:nvPr/>
        </p:nvSpPr>
        <p:spPr>
          <a:xfrm>
            <a:off x="1325335" y="3048000"/>
            <a:ext cx="5761266" cy="3982822"/>
          </a:xfrm>
          <a:prstGeom prst="rect">
            <a:avLst/>
          </a:prstGeom>
        </p:spPr>
        <p:txBody>
          <a:bodyPr wrap="square" lIns="0" tIns="0" rIns="0" bIns="0" rtlCol="0" anchor="t">
            <a:spAutoFit/>
          </a:bodyPr>
          <a:lstStyle/>
          <a:p>
            <a:pPr algn="just">
              <a:lnSpc>
                <a:spcPts val="4500"/>
              </a:lnSpc>
              <a:spcBef>
                <a:spcPct val="0"/>
              </a:spcBef>
            </a:pPr>
            <a:r>
              <a:rPr lang="en-US" sz="3000" dirty="0" err="1">
                <a:solidFill>
                  <a:srgbClr val="000000"/>
                </a:solidFill>
                <a:latin typeface="Arial"/>
                <a:ea typeface="Arial"/>
                <a:cs typeface="Arial"/>
                <a:sym typeface="Arial"/>
              </a:rPr>
              <a:t>Sử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dụng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linh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kiện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có</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tùy</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chỉnh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đáp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ứng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yêu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cầu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nhau</a:t>
            </a:r>
            <a:r>
              <a:rPr lang="en-US" sz="3000" dirty="0">
                <a:solidFill>
                  <a:srgbClr val="000000"/>
                </a:solidFill>
                <a:latin typeface="Arial"/>
                <a:ea typeface="Arial"/>
                <a:cs typeface="Arial"/>
                <a:sym typeface="Arial"/>
              </a:rPr>
              <a:t>.</a:t>
            </a:r>
          </a:p>
          <a:p>
            <a:pPr algn="just">
              <a:lnSpc>
                <a:spcPts val="4500"/>
              </a:lnSpc>
              <a:spcBef>
                <a:spcPct val="0"/>
              </a:spcBef>
            </a:pPr>
            <a:r>
              <a:rPr lang="en-US" sz="3000" dirty="0" err="1">
                <a:solidFill>
                  <a:srgbClr val="000000"/>
                </a:solidFill>
                <a:latin typeface="Arial"/>
                <a:ea typeface="Arial"/>
                <a:cs typeface="Arial"/>
                <a:sym typeface="Arial"/>
              </a:rPr>
              <a:t>Đảm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bảo</a:t>
            </a:r>
            <a:r>
              <a:rPr lang="en-US" sz="3000" dirty="0">
                <a:solidFill>
                  <a:srgbClr val="000000"/>
                </a:solidFill>
                <a:latin typeface="Arial"/>
                <a:ea typeface="Arial"/>
                <a:cs typeface="Arial"/>
                <a:sym typeface="Arial"/>
              </a:rPr>
              <a:t> chi </a:t>
            </a:r>
            <a:r>
              <a:rPr lang="en-US" sz="3000" dirty="0" err="1">
                <a:solidFill>
                  <a:srgbClr val="000000"/>
                </a:solidFill>
                <a:latin typeface="Arial"/>
                <a:ea typeface="Arial"/>
                <a:cs typeface="Arial"/>
                <a:sym typeface="Arial"/>
              </a:rPr>
              <a:t>phí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phổ</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biến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trong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phòng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nghiệm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mục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đích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nghiên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cứu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giảng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dạy</a:t>
            </a:r>
            <a:r>
              <a:rPr lang="en-US" sz="3000" dirty="0">
                <a:solidFill>
                  <a:srgbClr val="000000"/>
                </a:solidFill>
                <a:latin typeface="Arial"/>
                <a:ea typeface="Arial"/>
                <a:cs typeface="Arial"/>
                <a:sym typeface="Arial"/>
              </a:rPr>
              <a:t>.</a:t>
            </a:r>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pic>
        <p:nvPicPr>
          <p:cNvPr id="1028" name="Picture 4">
            <a:extLst>
              <a:ext uri="{FF2B5EF4-FFF2-40B4-BE49-F238E27FC236}">
                <a16:creationId xmlns:a16="http://schemas.microsoft.com/office/drawing/2014/main" id="{782B659B-2B70-A16B-26A6-755126C3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61" y="187639"/>
            <a:ext cx="11279120" cy="9703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306569" y="495300"/>
            <a:ext cx="12959509" cy="9266049"/>
          </a:xfrm>
          <a:custGeom>
            <a:avLst/>
            <a:gdLst/>
            <a:ahLst/>
            <a:cxnLst/>
            <a:rect l="l" t="t" r="r" b="b"/>
            <a:pathLst>
              <a:path w="10233581" h="7317010">
                <a:moveTo>
                  <a:pt x="0" y="0"/>
                </a:moveTo>
                <a:lnTo>
                  <a:pt x="10233581" y="0"/>
                </a:lnTo>
                <a:lnTo>
                  <a:pt x="10233581" y="7317011"/>
                </a:lnTo>
                <a:lnTo>
                  <a:pt x="0" y="731701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344130" y="9761349"/>
            <a:ext cx="959973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11: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nguyên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lý</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nguồn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sơn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phủ</a:t>
            </a:r>
            <a:endParaRPr lang="en-US" sz="2499" dirty="0">
              <a:solidFill>
                <a:srgbClr val="202020"/>
              </a:solidFill>
              <a:latin typeface="Arial"/>
              <a:ea typeface="Arial"/>
              <a:cs typeface="Arial"/>
              <a:sym typeface="Arial"/>
            </a:endParaRPr>
          </a:p>
        </p:txBody>
      </p:sp>
      <p:sp>
        <p:nvSpPr>
          <p:cNvPr id="6" name="TextBox 6"/>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D4B8-F8C4-A9F3-8982-6008228F53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DC036C8-B46A-5FF8-BA55-BB817CBB3E24}"/>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25DDE6BB-1B5D-52E5-3AB7-930206481F67}"/>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4" name="TextBox 4">
            <a:extLst>
              <a:ext uri="{FF2B5EF4-FFF2-40B4-BE49-F238E27FC236}">
                <a16:creationId xmlns:a16="http://schemas.microsoft.com/office/drawing/2014/main" id="{E9268722-2B04-33CA-1629-D34AE7B011A5}"/>
              </a:ext>
            </a:extLst>
          </p:cNvPr>
          <p:cNvSpPr txBox="1"/>
          <p:nvPr/>
        </p:nvSpPr>
        <p:spPr>
          <a:xfrm>
            <a:off x="11726591" y="3333750"/>
            <a:ext cx="5442936" cy="2895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mềm</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Chương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Giao </a:t>
            </a:r>
            <a:r>
              <a:rPr lang="en-US" sz="3000" dirty="0" err="1">
                <a:solidFill>
                  <a:srgbClr val="202020"/>
                </a:solidFill>
                <a:latin typeface="Arial"/>
                <a:ea typeface="Arial"/>
                <a:cs typeface="Arial"/>
                <a:sym typeface="Arial"/>
              </a:rPr>
              <a:t>diện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người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dùng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Bảo </a:t>
            </a:r>
            <a:r>
              <a:rPr lang="en-US" sz="3000" dirty="0" err="1">
                <a:solidFill>
                  <a:srgbClr val="202020"/>
                </a:solidFill>
                <a:latin typeface="Arial"/>
                <a:ea typeface="Arial"/>
                <a:cs typeface="Arial"/>
                <a:sym typeface="Arial"/>
              </a:rPr>
              <a:t>mật</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Cập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nhật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phần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mềm</a:t>
            </a: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AAF9F4C2-9B2B-D7F2-986A-787E3FCF38BD}"/>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AB6A37CE-220C-AA5E-CFE4-494165420B7C}"/>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5A0FA8CC-A76D-1E5D-AB82-5A032AE139E2}"/>
              </a:ext>
            </a:extLst>
          </p:cNvPr>
          <p:cNvSpPr/>
          <p:nvPr/>
        </p:nvSpPr>
        <p:spPr>
          <a:xfrm>
            <a:off x="11745641"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872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a:extLst>
              <a:ext uri="{FF2B5EF4-FFF2-40B4-BE49-F238E27FC236}">
                <a16:creationId xmlns:a16="http://schemas.microsoft.com/office/drawing/2014/main" id="{D4A57EC2-A4FC-ACCC-5A9C-1F23BB7CB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62" y="1257300"/>
            <a:ext cx="19720924" cy="8382000"/>
          </a:xfrm>
          <a:prstGeom prst="rect">
            <a:avLst/>
          </a:prstGeom>
        </p:spPr>
      </p:pic>
      <p:sp>
        <p:nvSpPr>
          <p:cNvPr id="5" name="TextBox 5"/>
          <p:cNvSpPr txBox="1"/>
          <p:nvPr/>
        </p:nvSpPr>
        <p:spPr>
          <a:xfrm>
            <a:off x="4705100" y="90297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14: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giải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thuật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máy</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bladecoating</a:t>
            </a:r>
            <a:endParaRPr lang="en-US" sz="2499" dirty="0">
              <a:solidFill>
                <a:srgbClr val="202020"/>
              </a:solidFill>
              <a:latin typeface="Arial"/>
              <a:ea typeface="Arial"/>
              <a:cs typeface="Arial"/>
              <a:sym typeface="Arial"/>
            </a:endParaRP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411522" y="1485900"/>
            <a:ext cx="11464955" cy="7810500"/>
          </a:xfrm>
          <a:custGeom>
            <a:avLst/>
            <a:gdLst/>
            <a:ahLst/>
            <a:cxnLst/>
            <a:rect l="l" t="t" r="r" b="b"/>
            <a:pathLst>
              <a:path w="8590179" h="5852059">
                <a:moveTo>
                  <a:pt x="0" y="0"/>
                </a:moveTo>
                <a:lnTo>
                  <a:pt x="8590178" y="0"/>
                </a:lnTo>
                <a:lnTo>
                  <a:pt x="8590178" y="5852059"/>
                </a:lnTo>
                <a:lnTo>
                  <a:pt x="0" y="585205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705099" y="92964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15: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ứng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dụng</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BF1C-5EB6-AC56-485F-89D236DB88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134C80-5D7E-0788-E3D5-2439376B90DC}"/>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F0B64BF-4B8E-F3CA-908D-65E6FEC76424}"/>
              </a:ext>
            </a:extLst>
          </p:cNvPr>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CB68C22B-457C-2B25-569D-122BE5A7A1C9}"/>
              </a:ext>
            </a:extLst>
          </p:cNvPr>
          <p:cNvSpPr txBox="1"/>
          <p:nvPr/>
        </p:nvSpPr>
        <p:spPr>
          <a:xfrm>
            <a:off x="4724153" y="9175082"/>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16: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wifi</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a:extLst>
              <a:ext uri="{FF2B5EF4-FFF2-40B4-BE49-F238E27FC236}">
                <a16:creationId xmlns:a16="http://schemas.microsoft.com/office/drawing/2014/main" id="{B46E9EBA-8D10-BAF0-F3E1-301B70AEEC6F}"/>
              </a:ext>
            </a:extLst>
          </p:cNvPr>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pic>
        <p:nvPicPr>
          <p:cNvPr id="12" name="Picture 11" descr="A screenshot of a phone&#10;&#10;AI-generated content may be incorrect.">
            <a:extLst>
              <a:ext uri="{FF2B5EF4-FFF2-40B4-BE49-F238E27FC236}">
                <a16:creationId xmlns:a16="http://schemas.microsoft.com/office/drawing/2014/main" id="{88B10245-5A4C-B963-B262-0AE602E40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963" y="1524467"/>
            <a:ext cx="4423681" cy="7650615"/>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2235939D-663A-5F6C-F764-CCC01DB4A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6540" y="1524467"/>
            <a:ext cx="4466885" cy="7612048"/>
          </a:xfrm>
          <a:prstGeom prst="rect">
            <a:avLst/>
          </a:prstGeom>
        </p:spPr>
      </p:pic>
    </p:spTree>
    <p:extLst>
      <p:ext uri="{BB962C8B-B14F-4D97-AF65-F5344CB8AC3E}">
        <p14:creationId xmlns:p14="http://schemas.microsoft.com/office/powerpoint/2010/main" val="275568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187549" y="8130183"/>
            <a:ext cx="8629400" cy="8613710"/>
          </a:xfrm>
          <a:custGeom>
            <a:avLst/>
            <a:gdLst/>
            <a:ahLst/>
            <a:cxnLst/>
            <a:rect l="l" t="t" r="r" b="b"/>
            <a:pathLst>
              <a:path w="8629400" h="8613710">
                <a:moveTo>
                  <a:pt x="0" y="0"/>
                </a:moveTo>
                <a:lnTo>
                  <a:pt x="8629400" y="0"/>
                </a:lnTo>
                <a:lnTo>
                  <a:pt x="8629400" y="8613711"/>
                </a:lnTo>
                <a:lnTo>
                  <a:pt x="0" y="8613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043061" y="5445043"/>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826948" y="5611858"/>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8g PVA</a:t>
            </a:r>
          </a:p>
        </p:txBody>
      </p:sp>
      <p:sp>
        <p:nvSpPr>
          <p:cNvPr id="18" name="TextBox 18"/>
          <p:cNvSpPr txBox="1"/>
          <p:nvPr/>
        </p:nvSpPr>
        <p:spPr>
          <a:xfrm>
            <a:off x="4359651" y="7612490"/>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17: Quy </a:t>
            </a:r>
            <a:r>
              <a:rPr lang="en-US" sz="2499" dirty="0" err="1">
                <a:solidFill>
                  <a:srgbClr val="202020"/>
                </a:solidFill>
                <a:latin typeface="Arial"/>
                <a:ea typeface="Arial"/>
                <a:cs typeface="Arial"/>
                <a:sym typeface="Arial"/>
              </a:rPr>
              <a:t>trình</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chế</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tạo</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màng</a:t>
            </a:r>
            <a:r>
              <a:rPr lang="en-US" sz="2499" dirty="0">
                <a:solidFill>
                  <a:srgbClr val="202020"/>
                </a:solidFill>
                <a:latin typeface="Arial"/>
                <a:ea typeface="Arial"/>
                <a:cs typeface="Arial"/>
                <a:sym typeface="Arial"/>
              </a:rPr>
              <a:t> PVA blade-coating</a:t>
            </a:r>
          </a:p>
        </p:txBody>
      </p:sp>
      <p:sp>
        <p:nvSpPr>
          <p:cNvPr id="19" name="TextBox 19"/>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p:cNvSpPr txBox="1"/>
          <p:nvPr/>
        </p:nvSpPr>
        <p:spPr>
          <a:xfrm>
            <a:off x="727981" y="495300"/>
            <a:ext cx="15708946" cy="1915524"/>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a:t>
            </a: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máy</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trong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linh</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kiện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chuyển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đổi</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năng</a:t>
            </a:r>
            <a:endParaRPr lang="en-US" sz="6000" b="1" dirty="0">
              <a:solidFill>
                <a:srgbClr val="3849A2"/>
              </a:solidFill>
              <a:latin typeface="Maven Pro Heavy"/>
              <a:ea typeface="Maven Pro Heavy"/>
              <a:cs typeface="Maven Pro Heavy"/>
              <a:sym typeface="Maven Pro Heavy"/>
            </a:endParaRPr>
          </a:p>
        </p:txBody>
      </p:sp>
      <p:sp>
        <p:nvSpPr>
          <p:cNvPr id="12" name="Freeform 4">
            <a:extLst>
              <a:ext uri="{FF2B5EF4-FFF2-40B4-BE49-F238E27FC236}">
                <a16:creationId xmlns:a16="http://schemas.microsoft.com/office/drawing/2014/main" id="{A7E67C43-3409-D0BA-4075-0038703FEF61}"/>
              </a:ext>
            </a:extLst>
          </p:cNvPr>
          <p:cNvSpPr/>
          <p:nvPr/>
        </p:nvSpPr>
        <p:spPr>
          <a:xfrm>
            <a:off x="5165817" y="4741097"/>
            <a:ext cx="824753" cy="969955"/>
          </a:xfrm>
          <a:custGeom>
            <a:avLst/>
            <a:gdLst/>
            <a:ahLst/>
            <a:cxnLst/>
            <a:rect l="l" t="t" r="r" b="b"/>
            <a:pathLst>
              <a:path w="824753" h="969955">
                <a:moveTo>
                  <a:pt x="0" y="0"/>
                </a:moveTo>
                <a:lnTo>
                  <a:pt x="824753" y="0"/>
                </a:lnTo>
                <a:lnTo>
                  <a:pt x="824753"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5">
            <a:extLst>
              <a:ext uri="{FF2B5EF4-FFF2-40B4-BE49-F238E27FC236}">
                <a16:creationId xmlns:a16="http://schemas.microsoft.com/office/drawing/2014/main" id="{918324E0-DD32-AD1C-0C49-A44DBBB89F3A}"/>
              </a:ext>
            </a:extLst>
          </p:cNvPr>
          <p:cNvSpPr/>
          <p:nvPr/>
        </p:nvSpPr>
        <p:spPr>
          <a:xfrm>
            <a:off x="9713774" y="4741097"/>
            <a:ext cx="824753" cy="969955"/>
          </a:xfrm>
          <a:custGeom>
            <a:avLst/>
            <a:gdLst/>
            <a:ahLst/>
            <a:cxnLst/>
            <a:rect l="l" t="t" r="r" b="b"/>
            <a:pathLst>
              <a:path w="824753" h="969955">
                <a:moveTo>
                  <a:pt x="0" y="0"/>
                </a:moveTo>
                <a:lnTo>
                  <a:pt x="824752" y="0"/>
                </a:lnTo>
                <a:lnTo>
                  <a:pt x="824752" y="969956"/>
                </a:lnTo>
                <a:lnTo>
                  <a:pt x="0" y="969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7">
            <a:extLst>
              <a:ext uri="{FF2B5EF4-FFF2-40B4-BE49-F238E27FC236}">
                <a16:creationId xmlns:a16="http://schemas.microsoft.com/office/drawing/2014/main" id="{8583ED62-0A2B-E8F3-3AEF-0F87C45BC64F}"/>
              </a:ext>
            </a:extLst>
          </p:cNvPr>
          <p:cNvSpPr/>
          <p:nvPr/>
        </p:nvSpPr>
        <p:spPr>
          <a:xfrm>
            <a:off x="7112816" y="4306886"/>
            <a:ext cx="1431550" cy="1404167"/>
          </a:xfrm>
          <a:custGeom>
            <a:avLst/>
            <a:gdLst/>
            <a:ahLst/>
            <a:cxnLst/>
            <a:rect l="l" t="t" r="r" b="b"/>
            <a:pathLst>
              <a:path w="1431550" h="1404167">
                <a:moveTo>
                  <a:pt x="0" y="0"/>
                </a:moveTo>
                <a:lnTo>
                  <a:pt x="1431551" y="0"/>
                </a:lnTo>
                <a:lnTo>
                  <a:pt x="1431551" y="1404167"/>
                </a:lnTo>
                <a:lnTo>
                  <a:pt x="0" y="14041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AutoShape 8">
            <a:extLst>
              <a:ext uri="{FF2B5EF4-FFF2-40B4-BE49-F238E27FC236}">
                <a16:creationId xmlns:a16="http://schemas.microsoft.com/office/drawing/2014/main" id="{B65D369B-ED1C-58B2-CB5E-75AE9A252234}"/>
              </a:ext>
            </a:extLst>
          </p:cNvPr>
          <p:cNvSpPr/>
          <p:nvPr/>
        </p:nvSpPr>
        <p:spPr>
          <a:xfrm>
            <a:off x="6287872" y="5337390"/>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6" name="AutoShape 9">
            <a:extLst>
              <a:ext uri="{FF2B5EF4-FFF2-40B4-BE49-F238E27FC236}">
                <a16:creationId xmlns:a16="http://schemas.microsoft.com/office/drawing/2014/main" id="{DCC365BA-7EA0-B322-14F7-3B379E59F032}"/>
              </a:ext>
            </a:extLst>
          </p:cNvPr>
          <p:cNvSpPr/>
          <p:nvPr/>
        </p:nvSpPr>
        <p:spPr>
          <a:xfrm>
            <a:off x="892748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7" name="AutoShape 10">
            <a:extLst>
              <a:ext uri="{FF2B5EF4-FFF2-40B4-BE49-F238E27FC236}">
                <a16:creationId xmlns:a16="http://schemas.microsoft.com/office/drawing/2014/main" id="{5DE8D8ED-26C8-7D5D-8D95-F386676C81F5}"/>
              </a:ext>
            </a:extLst>
          </p:cNvPr>
          <p:cNvSpPr/>
          <p:nvPr/>
        </p:nvSpPr>
        <p:spPr>
          <a:xfrm>
            <a:off x="1076119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8" name="Freeform 11">
            <a:extLst>
              <a:ext uri="{FF2B5EF4-FFF2-40B4-BE49-F238E27FC236}">
                <a16:creationId xmlns:a16="http://schemas.microsoft.com/office/drawing/2014/main" id="{2AE3B25F-80E6-608B-AAAD-BFDE80301A88}"/>
              </a:ext>
            </a:extLst>
          </p:cNvPr>
          <p:cNvSpPr/>
          <p:nvPr/>
        </p:nvSpPr>
        <p:spPr>
          <a:xfrm>
            <a:off x="4635326" y="5325352"/>
            <a:ext cx="188251" cy="188251"/>
          </a:xfrm>
          <a:custGeom>
            <a:avLst/>
            <a:gdLst/>
            <a:ahLst/>
            <a:cxnLst/>
            <a:rect l="l" t="t" r="r" b="b"/>
            <a:pathLst>
              <a:path w="188251" h="188251">
                <a:moveTo>
                  <a:pt x="0" y="0"/>
                </a:moveTo>
                <a:lnTo>
                  <a:pt x="188251" y="0"/>
                </a:lnTo>
                <a:lnTo>
                  <a:pt x="188251" y="188251"/>
                </a:lnTo>
                <a:lnTo>
                  <a:pt x="0" y="1882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0" name="TextBox 14">
            <a:extLst>
              <a:ext uri="{FF2B5EF4-FFF2-40B4-BE49-F238E27FC236}">
                <a16:creationId xmlns:a16="http://schemas.microsoft.com/office/drawing/2014/main" id="{86BF5573-0B31-7FFC-CAC1-4FF499F20E1E}"/>
              </a:ext>
            </a:extLst>
          </p:cNvPr>
          <p:cNvSpPr txBox="1"/>
          <p:nvPr/>
        </p:nvSpPr>
        <p:spPr>
          <a:xfrm>
            <a:off x="5063298" y="5957575"/>
            <a:ext cx="1029791"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id="31" name="TextBox 15">
            <a:extLst>
              <a:ext uri="{FF2B5EF4-FFF2-40B4-BE49-F238E27FC236}">
                <a16:creationId xmlns:a16="http://schemas.microsoft.com/office/drawing/2014/main" id="{A3CB41C5-1FA1-F99F-8F1C-F2A823F4A741}"/>
              </a:ext>
            </a:extLst>
          </p:cNvPr>
          <p:cNvSpPr txBox="1"/>
          <p:nvPr/>
        </p:nvSpPr>
        <p:spPr>
          <a:xfrm>
            <a:off x="6858633" y="5957575"/>
            <a:ext cx="1939918"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600 rpm, 8h, 90⁰C</a:t>
            </a:r>
          </a:p>
        </p:txBody>
      </p:sp>
      <p:sp>
        <p:nvSpPr>
          <p:cNvPr id="32" name="TextBox 16">
            <a:extLst>
              <a:ext uri="{FF2B5EF4-FFF2-40B4-BE49-F238E27FC236}">
                <a16:creationId xmlns:a16="http://schemas.microsoft.com/office/drawing/2014/main" id="{74117952-D526-819D-5C09-C90F90097140}"/>
              </a:ext>
            </a:extLst>
          </p:cNvPr>
          <p:cNvSpPr txBox="1"/>
          <p:nvPr/>
        </p:nvSpPr>
        <p:spPr>
          <a:xfrm>
            <a:off x="9491110" y="5957575"/>
            <a:ext cx="1270079"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id="33" name="TextBox 17">
            <a:extLst>
              <a:ext uri="{FF2B5EF4-FFF2-40B4-BE49-F238E27FC236}">
                <a16:creationId xmlns:a16="http://schemas.microsoft.com/office/drawing/2014/main" id="{2DE8BA33-A235-984B-E388-B1C1F3FCADC4}"/>
              </a:ext>
            </a:extLst>
          </p:cNvPr>
          <p:cNvSpPr txBox="1"/>
          <p:nvPr/>
        </p:nvSpPr>
        <p:spPr>
          <a:xfrm>
            <a:off x="11794898" y="5914673"/>
            <a:ext cx="1640123" cy="338231"/>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Blade-coating</a:t>
            </a:r>
          </a:p>
        </p:txBody>
      </p:sp>
      <p:pic>
        <p:nvPicPr>
          <p:cNvPr id="34" name="Picture 33" descr="A white printer with a blue screen">
            <a:extLst>
              <a:ext uri="{FF2B5EF4-FFF2-40B4-BE49-F238E27FC236}">
                <a16:creationId xmlns:a16="http://schemas.microsoft.com/office/drawing/2014/main" id="{40685257-BE8F-525F-2594-CDFEFCB78F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59336" y="4518975"/>
            <a:ext cx="3530347" cy="1522176"/>
          </a:xfrm>
          <a:prstGeom prst="rect">
            <a:avLst/>
          </a:prstGeom>
        </p:spPr>
      </p:pic>
      <p:sp>
        <p:nvSpPr>
          <p:cNvPr id="37" name="Freeform 6">
            <a:extLst>
              <a:ext uri="{FF2B5EF4-FFF2-40B4-BE49-F238E27FC236}">
                <a16:creationId xmlns:a16="http://schemas.microsoft.com/office/drawing/2014/main" id="{E9166D7D-1E70-78B0-2A52-D82F28D7B051}"/>
              </a:ext>
            </a:extLst>
          </p:cNvPr>
          <p:cNvSpPr/>
          <p:nvPr/>
        </p:nvSpPr>
        <p:spPr>
          <a:xfrm>
            <a:off x="3043061" y="399537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9" name="Freeform 6">
            <a:extLst>
              <a:ext uri="{FF2B5EF4-FFF2-40B4-BE49-F238E27FC236}">
                <a16:creationId xmlns:a16="http://schemas.microsoft.com/office/drawing/2014/main" id="{86B6F3FF-AEEA-DFDD-55F2-DC1A7194FAB3}"/>
              </a:ext>
            </a:extLst>
          </p:cNvPr>
          <p:cNvSpPr/>
          <p:nvPr/>
        </p:nvSpPr>
        <p:spPr>
          <a:xfrm>
            <a:off x="3045531" y="4741097"/>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1" name="TextBox 13">
            <a:extLst>
              <a:ext uri="{FF2B5EF4-FFF2-40B4-BE49-F238E27FC236}">
                <a16:creationId xmlns:a16="http://schemas.microsoft.com/office/drawing/2014/main" id="{79F83784-2BE3-B158-2214-38A7C02A60E1}"/>
              </a:ext>
            </a:extLst>
          </p:cNvPr>
          <p:cNvSpPr txBox="1"/>
          <p:nvPr/>
        </p:nvSpPr>
        <p:spPr>
          <a:xfrm>
            <a:off x="1867989" y="4121946"/>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6.4g PVA</a:t>
            </a:r>
          </a:p>
        </p:txBody>
      </p:sp>
      <p:sp>
        <p:nvSpPr>
          <p:cNvPr id="54" name="TextBox 13">
            <a:extLst>
              <a:ext uri="{FF2B5EF4-FFF2-40B4-BE49-F238E27FC236}">
                <a16:creationId xmlns:a16="http://schemas.microsoft.com/office/drawing/2014/main" id="{CC252F5D-E411-A7D0-2AB7-1D8AA802EC95}"/>
              </a:ext>
            </a:extLst>
          </p:cNvPr>
          <p:cNvSpPr txBox="1"/>
          <p:nvPr/>
        </p:nvSpPr>
        <p:spPr>
          <a:xfrm>
            <a:off x="1829418" y="4867671"/>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7.2g PVA</a:t>
            </a:r>
          </a:p>
        </p:txBody>
      </p:sp>
      <p:sp>
        <p:nvSpPr>
          <p:cNvPr id="56" name="Freeform 6">
            <a:extLst>
              <a:ext uri="{FF2B5EF4-FFF2-40B4-BE49-F238E27FC236}">
                <a16:creationId xmlns:a16="http://schemas.microsoft.com/office/drawing/2014/main" id="{BBEB055A-9AD0-BB78-DD68-36A65B5163E6}"/>
              </a:ext>
            </a:extLst>
          </p:cNvPr>
          <p:cNvSpPr/>
          <p:nvPr/>
        </p:nvSpPr>
        <p:spPr>
          <a:xfrm>
            <a:off x="3081671" y="619644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7" name="TextBox 13">
            <a:extLst>
              <a:ext uri="{FF2B5EF4-FFF2-40B4-BE49-F238E27FC236}">
                <a16:creationId xmlns:a16="http://schemas.microsoft.com/office/drawing/2014/main" id="{BD505DF3-4112-D2DA-BA88-6B75EDAC365B}"/>
              </a:ext>
            </a:extLst>
          </p:cNvPr>
          <p:cNvSpPr txBox="1"/>
          <p:nvPr/>
        </p:nvSpPr>
        <p:spPr>
          <a:xfrm>
            <a:off x="1888042" y="631141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12g PVA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2DCB-AB94-0E18-8E7A-0F2599188E2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94C542CB-6F8F-8BCE-D27A-A28AD0271B25}"/>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2A028B30-0796-E2C8-EDF3-8BCDFCA7F369}"/>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449BAD1B-12DA-DF22-DD7E-0E0340281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liquid in a blue container&#10;&#10;AI-generated content may be incorrect.">
            <a:extLst>
              <a:ext uri="{FF2B5EF4-FFF2-40B4-BE49-F238E27FC236}">
                <a16:creationId xmlns:a16="http://schemas.microsoft.com/office/drawing/2014/main" id="{A78AB82F-A699-4ABE-D6B0-F3EAB1D96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1" y="5485293"/>
            <a:ext cx="1810379" cy="2647834"/>
          </a:xfrm>
          <a:prstGeom prst="rect">
            <a:avLst/>
          </a:prstGeom>
        </p:spPr>
      </p:pic>
      <p:pic>
        <p:nvPicPr>
          <p:cNvPr id="21" name="Picture 20" descr="A blue and white gradient&#10;&#10;AI-generated content may be incorrect.">
            <a:extLst>
              <a:ext uri="{FF2B5EF4-FFF2-40B4-BE49-F238E27FC236}">
                <a16:creationId xmlns:a16="http://schemas.microsoft.com/office/drawing/2014/main" id="{B95B8543-8DA2-D494-B80A-3A8614A07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6194" y="1982938"/>
            <a:ext cx="1752600" cy="2648443"/>
          </a:xfrm>
          <a:prstGeom prst="rect">
            <a:avLst/>
          </a:prstGeom>
        </p:spPr>
      </p:pic>
      <p:pic>
        <p:nvPicPr>
          <p:cNvPr id="23" name="Picture 22" descr="A blue liquid in a blue container&#10;&#10;AI-generated content may be incorrect.">
            <a:extLst>
              <a:ext uri="{FF2B5EF4-FFF2-40B4-BE49-F238E27FC236}">
                <a16:creationId xmlns:a16="http://schemas.microsoft.com/office/drawing/2014/main" id="{972691A9-EA71-38B9-6977-B64BF2F73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5448300"/>
            <a:ext cx="1810380" cy="2647835"/>
          </a:xfrm>
          <a:prstGeom prst="rect">
            <a:avLst/>
          </a:prstGeom>
        </p:spPr>
      </p:pic>
      <p:pic>
        <p:nvPicPr>
          <p:cNvPr id="25" name="Picture 24" descr="A blue and white background&#10;&#10;AI-generated content may be incorrect.">
            <a:extLst>
              <a:ext uri="{FF2B5EF4-FFF2-40B4-BE49-F238E27FC236}">
                <a16:creationId xmlns:a16="http://schemas.microsoft.com/office/drawing/2014/main" id="{61E564B2-17B0-EB67-765D-8B19290D12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773333" y="2524328"/>
            <a:ext cx="2607734" cy="1676400"/>
          </a:xfrm>
          <a:prstGeom prst="rect">
            <a:avLst/>
          </a:prstGeom>
        </p:spPr>
      </p:pic>
      <p:pic>
        <p:nvPicPr>
          <p:cNvPr id="31" name="Picture 30" descr="A close-up of a blue sky&#10;&#10;AI-generated content may be incorrect.">
            <a:extLst>
              <a:ext uri="{FF2B5EF4-FFF2-40B4-BE49-F238E27FC236}">
                <a16:creationId xmlns:a16="http://schemas.microsoft.com/office/drawing/2014/main" id="{3D785B1D-529E-276E-F849-5246BEA0DD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35000" y="5448300"/>
            <a:ext cx="1735851" cy="2628888"/>
          </a:xfrm>
          <a:prstGeom prst="rect">
            <a:avLst/>
          </a:prstGeom>
        </p:spPr>
      </p:pic>
      <p:pic>
        <p:nvPicPr>
          <p:cNvPr id="1025" name="Picture 1024" descr="A blue and white painting&#10;&#10;AI-generated content may be incorrect.">
            <a:extLst>
              <a:ext uri="{FF2B5EF4-FFF2-40B4-BE49-F238E27FC236}">
                <a16:creationId xmlns:a16="http://schemas.microsoft.com/office/drawing/2014/main" id="{320E6DE8-7579-A65C-C153-B1C85BBF41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2453" y="2068838"/>
            <a:ext cx="1878180" cy="2607734"/>
          </a:xfrm>
          <a:prstGeom prst="rect">
            <a:avLst/>
          </a:prstGeom>
        </p:spPr>
      </p:pic>
      <p:sp>
        <p:nvSpPr>
          <p:cNvPr id="1028" name="TextBox 1027">
            <a:extLst>
              <a:ext uri="{FF2B5EF4-FFF2-40B4-BE49-F238E27FC236}">
                <a16:creationId xmlns:a16="http://schemas.microsoft.com/office/drawing/2014/main" id="{633B20CA-F714-4CB6-7F2F-A82C11509DD8}"/>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8%)</a:t>
            </a:r>
            <a:endParaRPr lang="en-US" sz="1800" dirty="0">
              <a:solidFill>
                <a:srgbClr val="202020"/>
              </a:solidFill>
              <a:latin typeface="Arial"/>
              <a:ea typeface="Arial"/>
              <a:cs typeface="Arial"/>
              <a:sym typeface="Arial"/>
            </a:endParaRPr>
          </a:p>
        </p:txBody>
      </p:sp>
      <p:pic>
        <p:nvPicPr>
          <p:cNvPr id="4" name="Picture 3" descr="A blue surface with white spots&#10;&#10;AI-generated content may be incorrect.">
            <a:extLst>
              <a:ext uri="{FF2B5EF4-FFF2-40B4-BE49-F238E27FC236}">
                <a16:creationId xmlns:a16="http://schemas.microsoft.com/office/drawing/2014/main" id="{43394D35-5DB4-B39F-EAE3-E8C13062FA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75606" y="2058661"/>
            <a:ext cx="1456641" cy="2607734"/>
          </a:xfrm>
          <a:prstGeom prst="rect">
            <a:avLst/>
          </a:prstGeom>
        </p:spPr>
      </p:pic>
      <p:pic>
        <p:nvPicPr>
          <p:cNvPr id="6" name="Picture 5" descr="A blue and white background&#10;&#10;AI-generated content may be incorrect.">
            <a:extLst>
              <a:ext uri="{FF2B5EF4-FFF2-40B4-BE49-F238E27FC236}">
                <a16:creationId xmlns:a16="http://schemas.microsoft.com/office/drawing/2014/main" id="{35742450-65EF-E4CD-CAD1-AF1F255186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6188" y="5485293"/>
            <a:ext cx="1711494" cy="2610841"/>
          </a:xfrm>
          <a:prstGeom prst="rect">
            <a:avLst/>
          </a:prstGeom>
        </p:spPr>
      </p:pic>
    </p:spTree>
    <p:extLst>
      <p:ext uri="{BB962C8B-B14F-4D97-AF65-F5344CB8AC3E}">
        <p14:creationId xmlns:p14="http://schemas.microsoft.com/office/powerpoint/2010/main" val="96139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279595061"/>
              </p:ext>
            </p:extLst>
          </p:nvPr>
        </p:nvGraphicFramePr>
        <p:xfrm>
          <a:off x="1743166" y="1028700"/>
          <a:ext cx="14944634" cy="7106825"/>
        </p:xfrm>
        <a:graphic>
          <a:graphicData uri="http://schemas.openxmlformats.org/drawingml/2006/table">
            <a:tbl>
              <a:tblPr/>
              <a:tblGrid>
                <a:gridCol w="1966128">
                  <a:extLst>
                    <a:ext uri="{9D8B030D-6E8A-4147-A177-3AD203B41FA5}">
                      <a16:colId xmlns:a16="http://schemas.microsoft.com/office/drawing/2014/main" val="20000"/>
                    </a:ext>
                  </a:extLst>
                </a:gridCol>
                <a:gridCol w="390834">
                  <a:extLst>
                    <a:ext uri="{9D8B030D-6E8A-4147-A177-3AD203B41FA5}">
                      <a16:colId xmlns:a16="http://schemas.microsoft.com/office/drawing/2014/main" val="20001"/>
                    </a:ext>
                  </a:extLst>
                </a:gridCol>
                <a:gridCol w="12587672">
                  <a:extLst>
                    <a:ext uri="{9D8B030D-6E8A-4147-A177-3AD203B41FA5}">
                      <a16:colId xmlns:a16="http://schemas.microsoft.com/office/drawing/2014/main" val="20002"/>
                    </a:ext>
                  </a:extLst>
                </a:gridCol>
              </a:tblGrid>
              <a:tr h="3045619">
                <a:tc gridSpan="3">
                  <a:txBody>
                    <a:bodyPr/>
                    <a:lstStyle/>
                    <a:p>
                      <a:pPr algn="ctr">
                        <a:lnSpc>
                          <a:spcPts val="7699"/>
                        </a:lnSpc>
                        <a:defRPr/>
                      </a:pPr>
                      <a:r>
                        <a:rPr lang="en-US" sz="5499" b="1" dirty="0" err="1">
                          <a:solidFill>
                            <a:srgbClr val="3849A2"/>
                          </a:solidFill>
                          <a:latin typeface="Maven Pro Heavy"/>
                          <a:ea typeface="Maven Pro Heavy"/>
                          <a:cs typeface="Maven Pro Heavy"/>
                          <a:sym typeface="Maven Pro Heavy"/>
                        </a:rPr>
                        <a:t>Nội</a:t>
                      </a:r>
                      <a:r>
                        <a:rPr lang="en-US" sz="5499" b="1" dirty="0">
                          <a:solidFill>
                            <a:srgbClr val="3849A2"/>
                          </a:solidFill>
                          <a:latin typeface="Maven Pro Heavy"/>
                          <a:ea typeface="Maven Pro Heavy"/>
                          <a:cs typeface="Maven Pro Heavy"/>
                          <a:sym typeface="Maven Pro Heavy"/>
                        </a:rPr>
                        <a:t> dung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202020"/>
                          </a:solidFill>
                          <a:latin typeface="Arial"/>
                          <a:ea typeface="Arial"/>
                          <a:cs typeface="Arial"/>
                          <a:sym typeface="Arial"/>
                        </a:rPr>
                        <a:t>Ứng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dụng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máy</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tráng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phủ</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trong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linh</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kiện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chuyển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đổi</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năng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000000"/>
                          </a:solidFill>
                          <a:latin typeface="Arial"/>
                          <a:ea typeface="Arial"/>
                          <a:cs typeface="Arial"/>
                          <a:sym typeface="Arial"/>
                        </a:rPr>
                        <a:t>Kết</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quả</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và</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thảo</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luận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7A40-094F-BF0C-78B1-31066BE927C2}"/>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1126734B-5EB3-933D-9384-C90EBA1AFE05}"/>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sp>
        <p:nvSpPr>
          <p:cNvPr id="1028" name="TextBox 1027">
            <a:extLst>
              <a:ext uri="{FF2B5EF4-FFF2-40B4-BE49-F238E27FC236}">
                <a16:creationId xmlns:a16="http://schemas.microsoft.com/office/drawing/2014/main" id="{AFEAB431-8201-634D-0921-ADDE0C687B28}"/>
              </a:ext>
            </a:extLst>
          </p:cNvPr>
          <p:cNvSpPr txBox="1"/>
          <p:nvPr/>
        </p:nvSpPr>
        <p:spPr>
          <a:xfrm>
            <a:off x="3429000" y="8064597"/>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19:</a:t>
            </a:r>
            <a:r>
              <a:rPr lang="en-US" dirty="0">
                <a:solidFill>
                  <a:srgbClr val="202020"/>
                </a:solidFill>
                <a:latin typeface="Arial"/>
                <a:ea typeface="Arial"/>
                <a:cs typeface="Arial"/>
                <a:sym typeface="Arial"/>
              </a:rPr>
              <a:t> So </a:t>
            </a:r>
            <a:r>
              <a:rPr lang="en-US" dirty="0" err="1">
                <a:solidFill>
                  <a:srgbClr val="202020"/>
                </a:solidFill>
                <a:latin typeface="Arial"/>
                <a:ea typeface="Arial"/>
                <a:cs typeface="Arial"/>
                <a:sym typeface="Arial"/>
              </a:rPr>
              <a:t>sánh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giữa</a:t>
            </a:r>
            <a:r>
              <a:rPr lang="en-US" dirty="0">
                <a:solidFill>
                  <a:srgbClr val="202020"/>
                </a:solidFill>
                <a:latin typeface="Arial"/>
                <a:ea typeface="Arial"/>
                <a:cs typeface="Arial"/>
                <a:sym typeface="Arial"/>
              </a:rPr>
              <a:t> spin-coating </a:t>
            </a:r>
            <a:r>
              <a:rPr lang="en-US" dirty="0" err="1">
                <a:solidFill>
                  <a:srgbClr val="202020"/>
                </a:solidFill>
                <a:latin typeface="Arial"/>
                <a:ea typeface="Arial"/>
                <a:cs typeface="Arial"/>
                <a:sym typeface="Arial"/>
              </a:rPr>
              <a:t>và</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 (PVA 9%)</a:t>
            </a:r>
            <a:endParaRPr lang="en-US" sz="1800" dirty="0">
              <a:solidFill>
                <a:srgbClr val="202020"/>
              </a:solidFill>
              <a:latin typeface="Arial"/>
              <a:ea typeface="Arial"/>
              <a:cs typeface="Arial"/>
              <a:sym typeface="Arial"/>
            </a:endParaRPr>
          </a:p>
        </p:txBody>
      </p:sp>
      <p:pic>
        <p:nvPicPr>
          <p:cNvPr id="3" name="Picture 2" descr="A blue paint with red dots&#10;&#10;AI-generated content may be incorrect.">
            <a:extLst>
              <a:ext uri="{FF2B5EF4-FFF2-40B4-BE49-F238E27FC236}">
                <a16:creationId xmlns:a16="http://schemas.microsoft.com/office/drawing/2014/main" id="{5FF70DCB-E569-2AC2-C27D-65B7A1604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47900"/>
            <a:ext cx="5641602" cy="4979348"/>
          </a:xfrm>
          <a:prstGeom prst="rect">
            <a:avLst/>
          </a:prstGeom>
        </p:spPr>
      </p:pic>
      <p:sp>
        <p:nvSpPr>
          <p:cNvPr id="7" name="TextBox 6">
            <a:extLst>
              <a:ext uri="{FF2B5EF4-FFF2-40B4-BE49-F238E27FC236}">
                <a16:creationId xmlns:a16="http://schemas.microsoft.com/office/drawing/2014/main" id="{FA6EA0C4-9195-7CD5-E374-3542F763B123}"/>
              </a:ext>
            </a:extLst>
          </p:cNvPr>
          <p:cNvSpPr txBox="1"/>
          <p:nvPr/>
        </p:nvSpPr>
        <p:spPr>
          <a:xfrm>
            <a:off x="5105400" y="7242005"/>
            <a:ext cx="1524000" cy="369332"/>
          </a:xfrm>
          <a:prstGeom prst="rect">
            <a:avLst/>
          </a:prstGeom>
          <a:noFill/>
        </p:spPr>
        <p:txBody>
          <a:bodyPr wrap="square">
            <a:spAutoFit/>
          </a:bodyPr>
          <a:lstStyle/>
          <a:p>
            <a:r>
              <a:rPr lang="en-US" dirty="0">
                <a:solidFill>
                  <a:srgbClr val="202020"/>
                </a:solidFill>
                <a:latin typeface="Arial"/>
                <a:ea typeface="Arial"/>
                <a:cs typeface="Arial"/>
                <a:sym typeface="Arial"/>
              </a:rPr>
              <a:t>spin-coating</a:t>
            </a:r>
            <a:endParaRPr lang="en-US" dirty="0"/>
          </a:p>
        </p:txBody>
      </p:sp>
      <p:sp>
        <p:nvSpPr>
          <p:cNvPr id="13" name="TextBox 12">
            <a:extLst>
              <a:ext uri="{FF2B5EF4-FFF2-40B4-BE49-F238E27FC236}">
                <a16:creationId xmlns:a16="http://schemas.microsoft.com/office/drawing/2014/main" id="{05E84C27-F921-8201-147F-33462CC4ED94}"/>
              </a:ext>
            </a:extLst>
          </p:cNvPr>
          <p:cNvSpPr txBox="1"/>
          <p:nvPr/>
        </p:nvSpPr>
        <p:spPr>
          <a:xfrm>
            <a:off x="12322733" y="7243182"/>
            <a:ext cx="1752600" cy="369332"/>
          </a:xfrm>
          <a:prstGeom prst="rect">
            <a:avLst/>
          </a:prstGeom>
          <a:noFill/>
        </p:spPr>
        <p:txBody>
          <a:bodyPr wrap="square">
            <a:spAutoFit/>
          </a:bodyPr>
          <a:lstStyle/>
          <a:p>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a:t>
            </a:r>
            <a:endParaRPr lang="en-US" dirty="0"/>
          </a:p>
        </p:txBody>
      </p:sp>
      <p:pic>
        <p:nvPicPr>
          <p:cNvPr id="18" name="Picture 17" descr="A blue and white background&#10;&#10;AI-generated content may be incorrect.">
            <a:extLst>
              <a:ext uri="{FF2B5EF4-FFF2-40B4-BE49-F238E27FC236}">
                <a16:creationId xmlns:a16="http://schemas.microsoft.com/office/drawing/2014/main" id="{3C45C333-10D9-CB7F-103F-61251E526D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800" y="2247901"/>
            <a:ext cx="3842866" cy="4994104"/>
          </a:xfrm>
          <a:prstGeom prst="rect">
            <a:avLst/>
          </a:prstGeom>
        </p:spPr>
      </p:pic>
    </p:spTree>
    <p:extLst>
      <p:ext uri="{BB962C8B-B14F-4D97-AF65-F5344CB8AC3E}">
        <p14:creationId xmlns:p14="http://schemas.microsoft.com/office/powerpoint/2010/main" val="1390320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p:cNvSpPr txBox="1"/>
          <p:nvPr/>
        </p:nvSpPr>
        <p:spPr>
          <a:xfrm>
            <a:off x="1010092" y="1801441"/>
            <a:ext cx="13681280" cy="520335"/>
          </a:xfrm>
          <a:prstGeom prst="rect">
            <a:avLst/>
          </a:prstGeom>
        </p:spPr>
        <p:txBody>
          <a:bodyPr lIns="0" tIns="0" rIns="0" bIns="0" rtlCol="0" anchor="t">
            <a:spAutoFit/>
          </a:bodyPr>
          <a:lstStyle/>
          <a:p>
            <a:pPr algn="just">
              <a:lnSpc>
                <a:spcPts val="4500"/>
              </a:lnSpc>
            </a:pP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doctor blade coater</a:t>
            </a:r>
          </a:p>
        </p:txBody>
      </p:sp>
      <p:sp>
        <p:nvSpPr>
          <p:cNvPr id="6" name="TextBox 6">
            <a:extLst>
              <a:ext uri="{FF2B5EF4-FFF2-40B4-BE49-F238E27FC236}">
                <a16:creationId xmlns:a16="http://schemas.microsoft.com/office/drawing/2014/main" id="{1B2D982D-5482-C19A-20EB-DCF1A74064CE}"/>
              </a:ext>
            </a:extLst>
          </p:cNvPr>
          <p:cNvSpPr txBox="1"/>
          <p:nvPr/>
        </p:nvSpPr>
        <p:spPr>
          <a:xfrm>
            <a:off x="4641576" y="8443507"/>
            <a:ext cx="8981698"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19: </a:t>
            </a:r>
            <a:r>
              <a:rPr lang="en-US" sz="2499" dirty="0" err="1">
                <a:solidFill>
                  <a:srgbClr val="202020"/>
                </a:solidFill>
                <a:latin typeface="Arial"/>
                <a:ea typeface="Arial"/>
                <a:cs typeface="Arial"/>
                <a:sym typeface="Arial"/>
              </a:rPr>
              <a:t>Phần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khí</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a:t>
            </a:r>
            <a:r>
              <a:rPr lang="en-US" sz="2499" dirty="0">
                <a:solidFill>
                  <a:srgbClr val="202020"/>
                </a:solidFill>
                <a:latin typeface="Arial"/>
                <a:ea typeface="Arial"/>
                <a:cs typeface="Arial"/>
                <a:sym typeface="Arial"/>
              </a:rPr>
              <a:t> b) </a:t>
            </a:r>
            <a:r>
              <a:rPr lang="en-US" sz="2499" dirty="0" err="1">
                <a:solidFill>
                  <a:srgbClr val="202020"/>
                </a:solidFill>
                <a:latin typeface="Arial"/>
                <a:ea typeface="Arial"/>
                <a:cs typeface="Arial"/>
                <a:sym typeface="Arial"/>
              </a:rPr>
              <a:t>thực</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tế</a:t>
            </a:r>
            <a:endParaRPr lang="en-US" sz="2499" dirty="0">
              <a:solidFill>
                <a:srgbClr val="202020"/>
              </a:solidFill>
              <a:latin typeface="Arial"/>
              <a:ea typeface="Arial"/>
              <a:cs typeface="Arial"/>
              <a:sym typeface="Arial"/>
            </a:endParaRPr>
          </a:p>
        </p:txBody>
      </p:sp>
      <p:sp>
        <p:nvSpPr>
          <p:cNvPr id="9" name="TextBox 7">
            <a:extLst>
              <a:ext uri="{FF2B5EF4-FFF2-40B4-BE49-F238E27FC236}">
                <a16:creationId xmlns:a16="http://schemas.microsoft.com/office/drawing/2014/main" id="{7EAE3B24-D533-8EF3-2FB3-1054B2F49E21}"/>
              </a:ext>
            </a:extLst>
          </p:cNvPr>
          <p:cNvSpPr txBox="1"/>
          <p:nvPr/>
        </p:nvSpPr>
        <p:spPr>
          <a:xfrm>
            <a:off x="2798427" y="2887897"/>
            <a:ext cx="557843" cy="609600"/>
          </a:xfrm>
          <a:prstGeom prst="rect">
            <a:avLst/>
          </a:prstGeom>
        </p:spPr>
        <p:txBody>
          <a:bodyPr lIns="0" tIns="0" rIns="0" bIns="0" rtlCol="0" anchor="t">
            <a:spAutoFit/>
          </a:bodyPr>
          <a:lstStyle/>
          <a:p>
            <a:pPr algn="ctr">
              <a:lnSpc>
                <a:spcPts val="4500"/>
              </a:lnSpc>
            </a:pPr>
            <a:r>
              <a:rPr lang="en-US" sz="3000" dirty="0">
                <a:solidFill>
                  <a:srgbClr val="202020"/>
                </a:solidFill>
                <a:latin typeface="Arial"/>
                <a:ea typeface="Arial"/>
                <a:cs typeface="Arial"/>
                <a:sym typeface="Arial"/>
              </a:rPr>
              <a:t>a)</a:t>
            </a:r>
          </a:p>
        </p:txBody>
      </p:sp>
      <p:sp>
        <p:nvSpPr>
          <p:cNvPr id="10" name="TextBox 8">
            <a:extLst>
              <a:ext uri="{FF2B5EF4-FFF2-40B4-BE49-F238E27FC236}">
                <a16:creationId xmlns:a16="http://schemas.microsoft.com/office/drawing/2014/main" id="{352BD9F3-8276-9B44-6F2D-5862C827F4EC}"/>
              </a:ext>
            </a:extLst>
          </p:cNvPr>
          <p:cNvSpPr txBox="1"/>
          <p:nvPr/>
        </p:nvSpPr>
        <p:spPr>
          <a:xfrm>
            <a:off x="9791848" y="2887897"/>
            <a:ext cx="60180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b)</a:t>
            </a:r>
          </a:p>
        </p:txBody>
      </p:sp>
      <p:pic>
        <p:nvPicPr>
          <p:cNvPr id="11" name="Picture 10" descr="A white printer with a blue screen&#10;&#10;AI-generated content may be incorrect.">
            <a:extLst>
              <a:ext uri="{FF2B5EF4-FFF2-40B4-BE49-F238E27FC236}">
                <a16:creationId xmlns:a16="http://schemas.microsoft.com/office/drawing/2014/main" id="{DFC7E5B3-B1A3-7ABC-C4F6-EE1134A800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3771900"/>
            <a:ext cx="9441937" cy="4071069"/>
          </a:xfrm>
          <a:prstGeom prst="rect">
            <a:avLst/>
          </a:prstGeom>
        </p:spPr>
      </p:pic>
      <p:pic>
        <p:nvPicPr>
          <p:cNvPr id="12" name="Picture 11" descr="A black and silver object with a yellow line&#10;&#10;AI-generated content may be incorrect.">
            <a:extLst>
              <a:ext uri="{FF2B5EF4-FFF2-40B4-BE49-F238E27FC236}">
                <a16:creationId xmlns:a16="http://schemas.microsoft.com/office/drawing/2014/main" id="{B6112223-3653-134C-7937-EE033964DE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2750" y="3029629"/>
            <a:ext cx="7407479" cy="55556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685D-BBE2-DCDA-819A-0810302365D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4CD27CA-1AC7-E848-1820-BE07BE277EF9}"/>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a:extLst>
              <a:ext uri="{FF2B5EF4-FFF2-40B4-BE49-F238E27FC236}">
                <a16:creationId xmlns:a16="http://schemas.microsoft.com/office/drawing/2014/main" id="{85492AFA-B472-87F1-C54B-63ACCF546E32}"/>
              </a:ext>
            </a:extLst>
          </p:cNvPr>
          <p:cNvSpPr txBox="1"/>
          <p:nvPr/>
        </p:nvSpPr>
        <p:spPr>
          <a:xfrm>
            <a:off x="1095084" y="1571006"/>
            <a:ext cx="16354715" cy="1097416"/>
          </a:xfrm>
          <a:prstGeom prst="rect">
            <a:avLst/>
          </a:prstGeom>
        </p:spPr>
        <p:txBody>
          <a:bodyPr wrap="square" lIns="0" tIns="0" rIns="0" bIns="0" rtlCol="0" anchor="t">
            <a:spAutoFit/>
          </a:bodyPr>
          <a:lstStyle/>
          <a:p>
            <a:pPr algn="just">
              <a:lnSpc>
                <a:spcPts val="4500"/>
              </a:lnSpc>
            </a:pPr>
            <a:r>
              <a:rPr lang="en-US" sz="3000" dirty="0">
                <a:solidFill>
                  <a:srgbClr val="202020"/>
                </a:solidFill>
                <a:latin typeface="Arial"/>
                <a:ea typeface="Arial"/>
                <a:cs typeface="Arial"/>
                <a:sym typeface="Arial"/>
              </a:rPr>
              <a:t>Qua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chính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xác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số</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mẫu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trên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ứng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a:t>
            </a:r>
          </a:p>
        </p:txBody>
      </p:sp>
      <p:pic>
        <p:nvPicPr>
          <p:cNvPr id="5" name="Picture 4" descr="A graph of a graph showing a number of pvc pva&#10;&#10;AI-generated content may be incorrect.">
            <a:extLst>
              <a:ext uri="{FF2B5EF4-FFF2-40B4-BE49-F238E27FC236}">
                <a16:creationId xmlns:a16="http://schemas.microsoft.com/office/drawing/2014/main" id="{4600A4EE-7EC0-0C75-0C75-7393FD2A8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691" y="2970915"/>
            <a:ext cx="9083309" cy="7008920"/>
          </a:xfrm>
          <a:prstGeom prst="rect">
            <a:avLst/>
          </a:prstGeom>
        </p:spPr>
      </p:pic>
      <p:pic>
        <p:nvPicPr>
          <p:cNvPr id="12" name="Picture 11" descr="A diagram of a structure&#10;&#10;AI-generated content may be incorrect.">
            <a:extLst>
              <a:ext uri="{FF2B5EF4-FFF2-40B4-BE49-F238E27FC236}">
                <a16:creationId xmlns:a16="http://schemas.microsoft.com/office/drawing/2014/main" id="{8DEAA6E8-A69D-D7ED-072E-15E53661B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863" y="2933700"/>
            <a:ext cx="7757589" cy="7008920"/>
          </a:xfrm>
          <a:prstGeom prst="rect">
            <a:avLst/>
          </a:prstGeom>
        </p:spPr>
      </p:pic>
    </p:spTree>
    <p:extLst>
      <p:ext uri="{BB962C8B-B14F-4D97-AF65-F5344CB8AC3E}">
        <p14:creationId xmlns:p14="http://schemas.microsoft.com/office/powerpoint/2010/main" val="674684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Phát triển mở rộng thiết kế</a:t>
            </a:r>
          </a:p>
        </p:txBody>
      </p:sp>
      <p:sp>
        <p:nvSpPr>
          <p:cNvPr id="5" name="TextBox 5"/>
          <p:cNvSpPr txBox="1"/>
          <p:nvPr/>
        </p:nvSpPr>
        <p:spPr>
          <a:xfrm>
            <a:off x="2451554" y="2486962"/>
            <a:ext cx="6334770"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202020"/>
                </a:solidFill>
                <a:latin typeface="Arial"/>
                <a:ea typeface="Arial"/>
                <a:cs typeface="Arial"/>
                <a:sym typeface="Arial"/>
              </a:rPr>
              <a:t>Phát triển điều khiển thủ công</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Thêm các tính năng điều khiển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Tích hợp thêm các cảm biến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Nâng cấp hệ thống IOT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Kết luận</a:t>
            </a:r>
          </a:p>
        </p:txBody>
      </p:sp>
      <p:sp>
        <p:nvSpPr>
          <p:cNvPr id="3" name="TextBox 3"/>
          <p:cNvSpPr txBox="1"/>
          <p:nvPr/>
        </p:nvSpPr>
        <p:spPr>
          <a:xfrm>
            <a:off x="1061892" y="2688857"/>
            <a:ext cx="16164215" cy="3467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5381" y="421453"/>
            <a:ext cx="6957239" cy="904875"/>
          </a:xfrm>
          <a:prstGeom prst="rect">
            <a:avLst/>
          </a:prstGeom>
        </p:spPr>
        <p:txBody>
          <a:bodyPr lIns="0" tIns="0" rIns="0" bIns="0" rtlCol="0" anchor="t">
            <a:spAutoFit/>
          </a:bodyPr>
          <a:lstStyle/>
          <a:p>
            <a:pPr algn="l">
              <a:lnSpc>
                <a:spcPts val="7199"/>
              </a:lnSpc>
            </a:pPr>
            <a:r>
              <a:rPr lang="en-US" sz="5999" b="1">
                <a:solidFill>
                  <a:srgbClr val="000000"/>
                </a:solidFill>
                <a:latin typeface="Asap Medium"/>
                <a:ea typeface="Asap Medium"/>
                <a:cs typeface="Asap Medium"/>
                <a:sym typeface="Asap Medium"/>
              </a:rPr>
              <a:t>Tài liệu Tham khảo</a:t>
            </a:r>
          </a:p>
        </p:txBody>
      </p:sp>
      <p:sp>
        <p:nvSpPr>
          <p:cNvPr id="3" name="Freeform 3"/>
          <p:cNvSpPr/>
          <p:nvPr/>
        </p:nvSpPr>
        <p:spPr>
          <a:xfrm>
            <a:off x="-4335206" y="-6972227"/>
            <a:ext cx="8313671" cy="8298555"/>
          </a:xfrm>
          <a:custGeom>
            <a:avLst/>
            <a:gdLst/>
            <a:ahLst/>
            <a:cxnLst/>
            <a:rect l="l" t="t" r="r" b="b"/>
            <a:pathLst>
              <a:path w="8313671" h="8298555">
                <a:moveTo>
                  <a:pt x="0" y="0"/>
                </a:moveTo>
                <a:lnTo>
                  <a:pt x="8313671" y="0"/>
                </a:lnTo>
                <a:lnTo>
                  <a:pt x="8313671" y="8298555"/>
                </a:lnTo>
                <a:lnTo>
                  <a:pt x="0" y="8298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257550" y="1562100"/>
            <a:ext cx="11772900" cy="3954288"/>
          </a:xfrm>
          <a:prstGeom prst="rect">
            <a:avLst/>
          </a:prstGeom>
        </p:spPr>
        <p:txBody>
          <a:bodyPr wrap="square" lIns="0" tIns="0" rIns="0" bIns="0" rtlCol="0" anchor="t">
            <a:spAutoFit/>
          </a:bodyPr>
          <a:lstStyle/>
          <a:p>
            <a:pPr>
              <a:lnSpc>
                <a:spcPts val="3079"/>
              </a:lnSpc>
              <a:spcBef>
                <a:spcPct val="0"/>
              </a:spcBef>
            </a:pPr>
            <a:r>
              <a:rPr lang="en-US" sz="2400" b="1" dirty="0">
                <a:solidFill>
                  <a:srgbClr val="000000"/>
                </a:solidFill>
                <a:latin typeface="Muli Bold"/>
                <a:ea typeface="Muli Bold"/>
                <a:cs typeface="Muli Bold"/>
                <a:sym typeface="Muli Bold"/>
              </a:rPr>
              <a:t>[1] </a:t>
            </a:r>
            <a:r>
              <a:rPr lang="en-US" sz="2400" dirty="0">
                <a:solidFill>
                  <a:srgbClr val="000000"/>
                </a:solidFill>
                <a:latin typeface="Muli Bold"/>
                <a:ea typeface="Muli Bold"/>
                <a:cs typeface="Muli Bold"/>
                <a:sym typeface="Muli Bold"/>
              </a:rPr>
              <a:t>3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nghệ</a:t>
            </a:r>
            <a:r>
              <a:rPr lang="en-US" sz="2400" dirty="0">
                <a:solidFill>
                  <a:srgbClr val="000000"/>
                </a:solidFill>
                <a:latin typeface="Muli Bold"/>
                <a:ea typeface="Muli Bold"/>
                <a:cs typeface="Muli Bold"/>
                <a:sym typeface="Muli Bold"/>
              </a:rPr>
              <a:t> 4.0 </a:t>
            </a:r>
            <a:r>
              <a:rPr lang="en-US" sz="2400" dirty="0" err="1">
                <a:solidFill>
                  <a:srgbClr val="000000"/>
                </a:solidFill>
                <a:latin typeface="Muli Bold"/>
                <a:ea typeface="Muli Bold"/>
                <a:cs typeface="Muli Bold"/>
                <a:sym typeface="Muli Bold"/>
              </a:rPr>
              <a:t>trụ</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cột</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của</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cuộc</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cách</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mạng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nghiệp</a:t>
            </a:r>
            <a:r>
              <a:rPr lang="en-US" sz="2400" dirty="0">
                <a:solidFill>
                  <a:srgbClr val="000000"/>
                </a:solidFill>
                <a:latin typeface="Muli Bold"/>
                <a:ea typeface="Muli Bold"/>
                <a:cs typeface="Muli Bold"/>
                <a:sym typeface="Muli Bold"/>
              </a:rPr>
              <a:t> 4.0</a:t>
            </a:r>
            <a:r>
              <a:rPr lang="en-US" sz="2400" dirty="0">
                <a:solidFill>
                  <a:srgbClr val="000000"/>
                </a:solidFill>
                <a:latin typeface="Muli"/>
                <a:ea typeface="Muli"/>
                <a:cs typeface="Muli"/>
                <a:sym typeface="Muli"/>
              </a:rPr>
              <a:t>. https://subiz.com.vn/blog/cong-nghe-4-0.html.</a:t>
            </a:r>
          </a:p>
          <a:p>
            <a:pPr>
              <a:lnSpc>
                <a:spcPts val="3079"/>
              </a:lnSpc>
              <a:spcBef>
                <a:spcPct val="0"/>
              </a:spcBef>
            </a:pPr>
            <a:r>
              <a:rPr lang="en-US" sz="2400" b="1" dirty="0">
                <a:solidFill>
                  <a:srgbClr val="000000"/>
                </a:solidFill>
                <a:latin typeface="Muli Bold"/>
                <a:ea typeface="Muli Bold"/>
                <a:cs typeface="Muli Bold"/>
                <a:sym typeface="Muli Bold"/>
              </a:rPr>
              <a:t>[2]</a:t>
            </a:r>
            <a:r>
              <a:rPr lang="en-US" sz="2400" dirty="0">
                <a:solidFill>
                  <a:srgbClr val="000000"/>
                </a:solidFill>
                <a:latin typeface="Muli"/>
                <a:ea typeface="Muli"/>
                <a:cs typeface="Muli"/>
                <a:sym typeface="Muli"/>
              </a:rPr>
              <a:t> Thin Film Deposition Techniques and Systems. https://korvustech.com/thin-film-deposition/.</a:t>
            </a:r>
          </a:p>
          <a:p>
            <a:pPr>
              <a:lnSpc>
                <a:spcPts val="3079"/>
              </a:lnSpc>
              <a:spcBef>
                <a:spcPct val="0"/>
              </a:spcBef>
            </a:pPr>
            <a:r>
              <a:rPr lang="en-US" sz="2400" b="1" dirty="0">
                <a:solidFill>
                  <a:srgbClr val="000000"/>
                </a:solidFill>
                <a:latin typeface="Muli Bold"/>
                <a:ea typeface="Muli Bold"/>
                <a:cs typeface="Muli Bold"/>
                <a:sym typeface="Muli Bold"/>
              </a:rPr>
              <a:t>[3]</a:t>
            </a:r>
            <a:r>
              <a:rPr lang="en-US" sz="2400" dirty="0">
                <a:solidFill>
                  <a:srgbClr val="000000"/>
                </a:solidFill>
                <a:latin typeface="Muli"/>
                <a:ea typeface="Muli"/>
                <a:cs typeface="Muli"/>
                <a:sym typeface="Muli"/>
              </a:rPr>
              <a:t> Thin Film Deposition: Comparing Coating Methods. https://www.ossila.com/pages/solution-processing-techniques-comparison.</a:t>
            </a:r>
          </a:p>
          <a:p>
            <a:pPr>
              <a:lnSpc>
                <a:spcPts val="3079"/>
              </a:lnSpc>
              <a:spcBef>
                <a:spcPct val="0"/>
              </a:spcBef>
            </a:pPr>
            <a:r>
              <a:rPr lang="en-US" sz="2400" b="1" dirty="0">
                <a:solidFill>
                  <a:srgbClr val="000000"/>
                </a:solidFill>
                <a:latin typeface="Muli Bold"/>
                <a:ea typeface="Muli Bold"/>
                <a:cs typeface="Muli Bold"/>
                <a:sym typeface="Muli Bold"/>
              </a:rPr>
              <a:t>[4]</a:t>
            </a:r>
            <a:r>
              <a:rPr lang="en-US" sz="2400" dirty="0">
                <a:solidFill>
                  <a:srgbClr val="000000"/>
                </a:solidFill>
                <a:latin typeface="Muli"/>
                <a:ea typeface="Muli"/>
                <a:cs typeface="Muli"/>
                <a:sym typeface="Muli"/>
              </a:rPr>
              <a:t> </a:t>
            </a:r>
            <a:r>
              <a:rPr lang="en-US" sz="2400" b="0" i="0" dirty="0">
                <a:solidFill>
                  <a:srgbClr val="1F1F1F"/>
                </a:solidFill>
                <a:effectLst/>
                <a:latin typeface="ElsevierGulliver"/>
              </a:rPr>
              <a:t>Knife Coating</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4"/>
              </a:rPr>
              <a:t>https://www.sciencedirect.com/topics/engineering/knife-coating</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[5]</a:t>
            </a:r>
            <a:r>
              <a:rPr lang="en-US" sz="2400" dirty="0">
                <a:solidFill>
                  <a:srgbClr val="000000"/>
                </a:solidFill>
                <a:latin typeface="Muli"/>
                <a:ea typeface="Muli"/>
                <a:cs typeface="Muli"/>
                <a:sym typeface="Muli"/>
              </a:rPr>
              <a:t> </a:t>
            </a:r>
            <a:r>
              <a:rPr lang="en-US" sz="2400" dirty="0">
                <a:solidFill>
                  <a:srgbClr val="333333"/>
                </a:solidFill>
                <a:latin typeface="Open Sans" panose="020B0606030504020204" pitchFamily="34" charset="0"/>
                <a:ea typeface="Muli"/>
                <a:cs typeface="Muli"/>
                <a:sym typeface="Muli"/>
              </a:rPr>
              <a:t>Spin Coating</a:t>
            </a:r>
            <a:r>
              <a:rPr lang="en-US" sz="2400" dirty="0">
                <a:solidFill>
                  <a:srgbClr val="000000"/>
                </a:solidFill>
                <a:latin typeface="Muli"/>
                <a:ea typeface="Muli"/>
                <a:cs typeface="Muli"/>
                <a:sym typeface="Muli"/>
              </a:rPr>
              <a:t>. https://www.ossila.com/products/spin-coater.</a:t>
            </a:r>
          </a:p>
          <a:p>
            <a:pPr>
              <a:lnSpc>
                <a:spcPts val="3079"/>
              </a:lnSpc>
              <a:spcBef>
                <a:spcPct val="0"/>
              </a:spcBef>
            </a:pPr>
            <a:r>
              <a:rPr lang="en-US" sz="2400" b="1" dirty="0">
                <a:solidFill>
                  <a:srgbClr val="000000"/>
                </a:solidFill>
                <a:latin typeface="Muli Bold"/>
                <a:ea typeface="Muli Bold"/>
                <a:cs typeface="Muli Bold"/>
                <a:sym typeface="Muli Bold"/>
              </a:rPr>
              <a:t>[6]</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Doctor Blade Coater</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5"/>
              </a:rPr>
              <a:t>https://www.ossila.com/products/doctor-blade-coater</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[7]</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Dip Coater</a:t>
            </a:r>
            <a:r>
              <a:rPr lang="en-US" sz="2400" dirty="0">
                <a:solidFill>
                  <a:srgbClr val="000000"/>
                </a:solidFill>
                <a:latin typeface="Muli"/>
                <a:ea typeface="Muli"/>
                <a:cs typeface="Muli"/>
                <a:sym typeface="Muli"/>
              </a:rPr>
              <a:t>. https://www.ossila.com/products/dip-coater.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1556" y="7803831"/>
            <a:ext cx="9080563" cy="9064053"/>
          </a:xfrm>
          <a:custGeom>
            <a:avLst/>
            <a:gdLst/>
            <a:ahLst/>
            <a:cxnLst/>
            <a:rect l="l" t="t" r="r" b="b"/>
            <a:pathLst>
              <a:path w="9080563" h="9064053">
                <a:moveTo>
                  <a:pt x="0" y="0"/>
                </a:moveTo>
                <a:lnTo>
                  <a:pt x="9080562" y="0"/>
                </a:lnTo>
                <a:lnTo>
                  <a:pt x="9080562" y="9064052"/>
                </a:lnTo>
                <a:lnTo>
                  <a:pt x="0" y="906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074543" y="-5900614"/>
            <a:ext cx="9006398" cy="8990022"/>
          </a:xfrm>
          <a:custGeom>
            <a:avLst/>
            <a:gdLst/>
            <a:ahLst/>
            <a:cxnLst/>
            <a:rect l="l" t="t" r="r" b="b"/>
            <a:pathLst>
              <a:path w="9006398" h="8990022">
                <a:moveTo>
                  <a:pt x="0" y="0"/>
                </a:moveTo>
                <a:lnTo>
                  <a:pt x="9006397" y="0"/>
                </a:lnTo>
                <a:lnTo>
                  <a:pt x="9006397" y="8990023"/>
                </a:lnTo>
                <a:lnTo>
                  <a:pt x="0" y="89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468352" y="1480238"/>
            <a:ext cx="13351297" cy="7326524"/>
          </a:xfrm>
          <a:custGeom>
            <a:avLst/>
            <a:gdLst/>
            <a:ahLst/>
            <a:cxnLst/>
            <a:rect l="l" t="t" r="r" b="b"/>
            <a:pathLst>
              <a:path w="13351297" h="7326524">
                <a:moveTo>
                  <a:pt x="0" y="0"/>
                </a:moveTo>
                <a:lnTo>
                  <a:pt x="13351296" y="0"/>
                </a:lnTo>
                <a:lnTo>
                  <a:pt x="13351296" y="7326524"/>
                </a:lnTo>
                <a:lnTo>
                  <a:pt x="0" y="7326524"/>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6" name="TextBox 6"/>
          <p:cNvSpPr txBox="1"/>
          <p:nvPr/>
        </p:nvSpPr>
        <p:spPr>
          <a:xfrm>
            <a:off x="4375075" y="8301938"/>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035" y="1485900"/>
            <a:ext cx="14099592" cy="7772400"/>
          </a:xfrm>
          <a:custGeom>
            <a:avLst/>
            <a:gdLst/>
            <a:ahLst/>
            <a:cxnLst/>
            <a:rect l="l" t="t" r="r" b="b"/>
            <a:pathLst>
              <a:path w="14099592" h="7772400">
                <a:moveTo>
                  <a:pt x="0" y="0"/>
                </a:moveTo>
                <a:lnTo>
                  <a:pt x="14099592" y="0"/>
                </a:lnTo>
                <a:lnTo>
                  <a:pt x="14099592" y="7772400"/>
                </a:lnTo>
                <a:lnTo>
                  <a:pt x="0" y="77724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4" name="TextBox 4"/>
          <p:cNvSpPr txBox="1"/>
          <p:nvPr/>
        </p:nvSpPr>
        <p:spPr>
          <a:xfrm>
            <a:off x="4541907" y="8537765"/>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68131" y="-4860531"/>
            <a:ext cx="7101500" cy="7088588"/>
          </a:xfrm>
          <a:custGeom>
            <a:avLst/>
            <a:gdLst/>
            <a:ahLst/>
            <a:cxnLst/>
            <a:rect l="l" t="t" r="r" b="b"/>
            <a:pathLst>
              <a:path w="7101500" h="7088588">
                <a:moveTo>
                  <a:pt x="0" y="0"/>
                </a:moveTo>
                <a:lnTo>
                  <a:pt x="7101500" y="0"/>
                </a:lnTo>
                <a:lnTo>
                  <a:pt x="7101500" y="7088588"/>
                </a:lnTo>
                <a:lnTo>
                  <a:pt x="0" y="7088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514350"/>
            <a:ext cx="16116686" cy="892175"/>
          </a:xfrm>
          <a:prstGeom prst="rect">
            <a:avLst/>
          </a:prstGeom>
        </p:spPr>
        <p:txBody>
          <a:bodyPr lIns="0" tIns="0" rIns="0" bIns="0" rtlCol="0" anchor="t">
            <a:spAutoFit/>
          </a:bodyPr>
          <a:lstStyle/>
          <a:p>
            <a:pPr algn="l">
              <a:lnSpc>
                <a:spcPts val="7150"/>
              </a:lnSpc>
              <a:spcBef>
                <a:spcPct val="0"/>
              </a:spcBef>
            </a:pPr>
            <a:r>
              <a:rPr lang="en-US" sz="5500" b="1">
                <a:solidFill>
                  <a:srgbClr val="3849A2"/>
                </a:solidFill>
                <a:latin typeface="Maven Pro Heavy"/>
                <a:ea typeface="Maven Pro Heavy"/>
                <a:cs typeface="Maven Pro Heavy"/>
                <a:sym typeface="Maven Pro Heavy"/>
              </a:rPr>
              <a:t>I. Tổng quan</a:t>
            </a:r>
          </a:p>
        </p:txBody>
      </p:sp>
      <p:sp>
        <p:nvSpPr>
          <p:cNvPr id="5" name="TextBox 5"/>
          <p:cNvSpPr txBox="1"/>
          <p:nvPr/>
        </p:nvSpPr>
        <p:spPr>
          <a:xfrm>
            <a:off x="8786324" y="2023270"/>
            <a:ext cx="4886141" cy="409574"/>
          </a:xfrm>
          <a:prstGeom prst="rect">
            <a:avLst/>
          </a:prstGeom>
        </p:spPr>
        <p:txBody>
          <a:bodyPr lIns="0" tIns="0" rIns="0" bIns="0" rtlCol="0" anchor="t">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id="6" name="TextBox 6"/>
          <p:cNvSpPr txBox="1"/>
          <p:nvPr/>
        </p:nvSpPr>
        <p:spPr>
          <a:xfrm>
            <a:off x="207835" y="9114859"/>
            <a:ext cx="10225062" cy="438518"/>
          </a:xfrm>
          <a:prstGeom prst="rect">
            <a:avLst/>
          </a:prstGeom>
        </p:spPr>
        <p:txBody>
          <a:bodyPr wrap="square"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1: Các </a:t>
            </a:r>
            <a:r>
              <a:rPr lang="en-US" sz="2500" dirty="0" err="1">
                <a:solidFill>
                  <a:srgbClr val="202020"/>
                </a:solidFill>
                <a:latin typeface="Arial"/>
                <a:ea typeface="Arial"/>
                <a:cs typeface="Arial"/>
                <a:sym typeface="Arial"/>
              </a:rPr>
              <a:t>ứng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dụng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của</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công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nghệ</a:t>
            </a:r>
            <a:r>
              <a:rPr lang="en-US" sz="2500" dirty="0">
                <a:solidFill>
                  <a:srgbClr val="202020"/>
                </a:solidFill>
                <a:latin typeface="Arial"/>
                <a:ea typeface="Arial"/>
                <a:cs typeface="Arial"/>
                <a:sym typeface="Arial"/>
              </a:rPr>
              <a:t> nano </a:t>
            </a:r>
            <a:r>
              <a:rPr lang="en-US" sz="2500" dirty="0" err="1">
                <a:solidFill>
                  <a:srgbClr val="202020"/>
                </a:solidFill>
                <a:latin typeface="Arial"/>
                <a:ea typeface="Arial"/>
                <a:cs typeface="Arial"/>
                <a:sym typeface="Arial"/>
              </a:rPr>
              <a:t>trong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đời</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sống</a:t>
            </a:r>
            <a:endParaRPr lang="en-US" sz="2500" dirty="0">
              <a:solidFill>
                <a:srgbClr val="202020"/>
              </a:solidFill>
              <a:latin typeface="Arial"/>
              <a:ea typeface="Arial"/>
              <a:cs typeface="Arial"/>
              <a:sym typeface="Arial"/>
            </a:endParaRPr>
          </a:p>
        </p:txBody>
      </p:sp>
      <p:sp>
        <p:nvSpPr>
          <p:cNvPr id="7" name="TextBox 7"/>
          <p:cNvSpPr txBox="1"/>
          <p:nvPr/>
        </p:nvSpPr>
        <p:spPr>
          <a:xfrm>
            <a:off x="12391372" y="2718329"/>
            <a:ext cx="445329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Trong </a:t>
            </a:r>
            <a:r>
              <a:rPr lang="en-US" sz="3000" dirty="0" err="1">
                <a:solidFill>
                  <a:srgbClr val="202020"/>
                </a:solidFill>
                <a:latin typeface="Arial"/>
                <a:ea typeface="Arial"/>
                <a:cs typeface="Arial"/>
                <a:sym typeface="Arial"/>
              </a:rPr>
              <a:t>bối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nghiệp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đại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hữu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biến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chất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lượng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đóng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vai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trò</a:t>
            </a:r>
            <a:r>
              <a:rPr lang="en-US" sz="3000" dirty="0">
                <a:solidFill>
                  <a:srgbClr val="202020"/>
                </a:solidFill>
                <a:latin typeface="Arial"/>
                <a:ea typeface="Arial"/>
                <a:cs typeface="Arial"/>
                <a:sym typeface="Arial"/>
              </a:rPr>
              <a:t> then </a:t>
            </a:r>
            <a:r>
              <a:rPr lang="en-US" sz="3000" dirty="0" err="1">
                <a:solidFill>
                  <a:srgbClr val="202020"/>
                </a:solidFill>
                <a:latin typeface="Arial"/>
                <a:ea typeface="Arial"/>
                <a:cs typeface="Arial"/>
                <a:sym typeface="Arial"/>
              </a:rPr>
              <a:t>chốt</a:t>
            </a:r>
            <a:r>
              <a:rPr lang="en-US" sz="3000" dirty="0">
                <a:solidFill>
                  <a:srgbClr val="202020"/>
                </a:solidFill>
                <a:latin typeface="Arial"/>
                <a:ea typeface="Arial"/>
                <a:cs typeface="Arial"/>
                <a:sym typeface="Arial"/>
              </a:rPr>
              <a:t>. </a:t>
            </a:r>
          </a:p>
        </p:txBody>
      </p:sp>
      <p:pic>
        <p:nvPicPr>
          <p:cNvPr id="4098" name="Picture 2" descr="3 công nghệ 4.0 trụ cột của cuộc cách mạng công nghiệp 4.0">
            <a:extLst>
              <a:ext uri="{FF2B5EF4-FFF2-40B4-BE49-F238E27FC236}">
                <a16:creationId xmlns:a16="http://schemas.microsoft.com/office/drawing/2014/main" id="{C9CD7143-41CA-50C2-492E-BB70B54D9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 y="1552537"/>
            <a:ext cx="10225062" cy="7239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layers of layers">
            <a:extLst>
              <a:ext uri="{FF2B5EF4-FFF2-40B4-BE49-F238E27FC236}">
                <a16:creationId xmlns:a16="http://schemas.microsoft.com/office/drawing/2014/main" id="{BBB76749-E615-61FA-8682-B92F67E8F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835" y="1940378"/>
            <a:ext cx="11977781" cy="6737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44667" y="-681990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753961" y="8267700"/>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16" name="TextBox 16"/>
          <p:cNvSpPr txBox="1"/>
          <p:nvPr/>
        </p:nvSpPr>
        <p:spPr>
          <a:xfrm>
            <a:off x="2438400" y="9572441"/>
            <a:ext cx="8573975" cy="438518"/>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2: Các </a:t>
            </a:r>
            <a:r>
              <a:rPr lang="en-US" sz="2500" dirty="0" err="1">
                <a:solidFill>
                  <a:srgbClr val="202020"/>
                </a:solidFill>
                <a:latin typeface="Arial"/>
                <a:ea typeface="Arial"/>
                <a:cs typeface="Arial"/>
                <a:sym typeface="Arial"/>
              </a:rPr>
              <a:t>phương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pháp</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lắng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đọng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endParaRPr lang="en-US" sz="2500" dirty="0">
              <a:solidFill>
                <a:srgbClr val="202020"/>
              </a:solidFill>
              <a:latin typeface="Arial"/>
              <a:ea typeface="Arial"/>
              <a:cs typeface="Arial"/>
              <a:sym typeface="Arial"/>
            </a:endParaRPr>
          </a:p>
        </p:txBody>
      </p:sp>
      <p:pic>
        <p:nvPicPr>
          <p:cNvPr id="3084" name="Picture 12">
            <a:extLst>
              <a:ext uri="{FF2B5EF4-FFF2-40B4-BE49-F238E27FC236}">
                <a16:creationId xmlns:a16="http://schemas.microsoft.com/office/drawing/2014/main" id="{C9832989-CCD1-A022-49F7-8A0A153C2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388" y="7296"/>
            <a:ext cx="12825412" cy="982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9782DC-7340-D135-43F4-1A7C2DC82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7418" y="9077509"/>
            <a:ext cx="2419350" cy="933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63889E-6 2.22222E-6 L -0.22335 -0.42778 " pathEditMode="relative" rAng="0" ptsTypes="AA">
                                      <p:cBhvr>
                                        <p:cTn id="6" dur="2000" fill="hold"/>
                                        <p:tgtEl>
                                          <p:spTgt spid="1038"/>
                                        </p:tgtEl>
                                        <p:attrNameLst>
                                          <p:attrName>ppt_x</p:attrName>
                                          <p:attrName>ppt_y</p:attrName>
                                        </p:attrNameLst>
                                      </p:cBhvr>
                                      <p:rCtr x="-11172" y="-21389"/>
                                    </p:animMotion>
                                  </p:childTnLst>
                                </p:cTn>
                              </p:par>
                              <p:par>
                                <p:cTn id="7" presetID="10" presetClass="exit" presetSubtype="0" fill="hold" nodeType="withEffect">
                                  <p:stCondLst>
                                    <p:cond delay="0"/>
                                  </p:stCondLst>
                                  <p:childTnLst>
                                    <p:animEffect transition="out" filter="fade">
                                      <p:cBhvr>
                                        <p:cTn id="8" dur="500"/>
                                        <p:tgtEl>
                                          <p:spTgt spid="3084"/>
                                        </p:tgtEl>
                                      </p:cBhvr>
                                    </p:animEffect>
                                    <p:set>
                                      <p:cBhvr>
                                        <p:cTn id="9" dur="1" fill="hold">
                                          <p:stCondLst>
                                            <p:cond delay="499"/>
                                          </p:stCondLst>
                                        </p:cTn>
                                        <p:tgtEl>
                                          <p:spTgt spid="30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F46F-8648-6610-E9D4-796AB7317E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3C7ED-610F-4520-9E0D-26AFC32B11DF}"/>
              </a:ext>
            </a:extLst>
          </p:cNvPr>
          <p:cNvSpPr/>
          <p:nvPr/>
        </p:nvSpPr>
        <p:spPr>
          <a:xfrm>
            <a:off x="16844667" y="-681990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15C3E09-CD41-BC82-EE7C-13203D381233}"/>
              </a:ext>
            </a:extLst>
          </p:cNvPr>
          <p:cNvSpPr/>
          <p:nvPr/>
        </p:nvSpPr>
        <p:spPr>
          <a:xfrm>
            <a:off x="-7753961" y="8267700"/>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088A989C-D0A6-E4C0-84BE-2A22E93E8812}"/>
              </a:ext>
            </a:extLst>
          </p:cNvPr>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pic>
        <p:nvPicPr>
          <p:cNvPr id="1026" name="Picture 2">
            <a:extLst>
              <a:ext uri="{FF2B5EF4-FFF2-40B4-BE49-F238E27FC236}">
                <a16:creationId xmlns:a16="http://schemas.microsoft.com/office/drawing/2014/main" id="{12151E52-7291-F148-E6C7-89B898C4F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716" y="264216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64B45C-E494-9804-D03F-D4F551E2050E}"/>
              </a:ext>
            </a:extLst>
          </p:cNvPr>
          <p:cNvSpPr txBox="1"/>
          <p:nvPr/>
        </p:nvSpPr>
        <p:spPr>
          <a:xfrm>
            <a:off x="2504116"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2600$</a:t>
            </a:r>
          </a:p>
        </p:txBody>
      </p:sp>
      <p:pic>
        <p:nvPicPr>
          <p:cNvPr id="1028" name="Picture 4">
            <a:extLst>
              <a:ext uri="{FF2B5EF4-FFF2-40B4-BE49-F238E27FC236}">
                <a16:creationId xmlns:a16="http://schemas.microsoft.com/office/drawing/2014/main" id="{EF9F473F-622F-CF1C-BEAC-630FF4F40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9600" y="1485900"/>
            <a:ext cx="5791200" cy="579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6A36F5-AB31-D157-58FD-5041616FFC9F}"/>
              </a:ext>
            </a:extLst>
          </p:cNvPr>
          <p:cNvSpPr txBox="1"/>
          <p:nvPr/>
        </p:nvSpPr>
        <p:spPr>
          <a:xfrm>
            <a:off x="13934118"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2700$</a:t>
            </a:r>
          </a:p>
        </p:txBody>
      </p:sp>
      <p:pic>
        <p:nvPicPr>
          <p:cNvPr id="1030" name="Picture 6">
            <a:extLst>
              <a:ext uri="{FF2B5EF4-FFF2-40B4-BE49-F238E27FC236}">
                <a16:creationId xmlns:a16="http://schemas.microsoft.com/office/drawing/2014/main" id="{73E406A8-FA5E-BC91-061C-F5BA6FB655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389" y="2091100"/>
            <a:ext cx="4953002" cy="49530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7E910D-C5C4-5738-6E46-D6ABA1D15D26}"/>
              </a:ext>
            </a:extLst>
          </p:cNvPr>
          <p:cNvSpPr txBox="1"/>
          <p:nvPr/>
        </p:nvSpPr>
        <p:spPr>
          <a:xfrm>
            <a:off x="8458200" y="7255041"/>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3500$</a:t>
            </a:r>
          </a:p>
        </p:txBody>
      </p:sp>
    </p:spTree>
    <p:extLst>
      <p:ext uri="{BB962C8B-B14F-4D97-AF65-F5344CB8AC3E}">
        <p14:creationId xmlns:p14="http://schemas.microsoft.com/office/powerpoint/2010/main" val="4087608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742494" y="2575008"/>
            <a:ext cx="8873220" cy="5136984"/>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Yêu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mất</a:t>
            </a:r>
            <a:r>
              <a:rPr lang="en-US" sz="3000" dirty="0">
                <a:solidFill>
                  <a:srgbClr val="202020"/>
                </a:solidFill>
                <a:latin typeface="Arial"/>
                <a:ea typeface="Arial"/>
                <a:cs typeface="Arial"/>
                <a:sym typeface="Arial"/>
              </a:rPr>
              <a:t> 99%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trong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quay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p:txBody>
      </p:sp>
      <p:pic>
        <p:nvPicPr>
          <p:cNvPr id="5" name="Picture 4">
            <a:extLst>
              <a:ext uri="{FF2B5EF4-FFF2-40B4-BE49-F238E27FC236}">
                <a16:creationId xmlns:a16="http://schemas.microsoft.com/office/drawing/2014/main" id="{0CD2C908-71A2-18EC-7082-FC65B04E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787" y="1687711"/>
            <a:ext cx="7655719" cy="5741789"/>
          </a:xfrm>
          <a:prstGeom prst="rect">
            <a:avLst/>
          </a:prstGeom>
        </p:spPr>
      </p:pic>
      <p:sp>
        <p:nvSpPr>
          <p:cNvPr id="8" name="TextBox 7">
            <a:extLst>
              <a:ext uri="{FF2B5EF4-FFF2-40B4-BE49-F238E27FC236}">
                <a16:creationId xmlns:a16="http://schemas.microsoft.com/office/drawing/2014/main" id="{9A567664-0784-343E-85F2-C20366F4E4D1}"/>
              </a:ext>
            </a:extLst>
          </p:cNvPr>
          <p:cNvSpPr txBox="1"/>
          <p:nvPr/>
        </p:nvSpPr>
        <p:spPr>
          <a:xfrm>
            <a:off x="9448800" y="7706660"/>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a:t>
            </a:r>
            <a:r>
              <a:rPr lang="en-US" sz="1800" dirty="0" err="1">
                <a:solidFill>
                  <a:srgbClr val="000000"/>
                </a:solidFill>
                <a:latin typeface="Arial"/>
                <a:ea typeface="Arial"/>
                <a:cs typeface="Arial"/>
                <a:sym typeface="Arial"/>
              </a:rPr>
              <a:t>Máy</a:t>
            </a:r>
            <a:r>
              <a:rPr lang="en-US" sz="1800" dirty="0">
                <a:solidFill>
                  <a:srgbClr val="000000"/>
                </a:solidFill>
                <a:latin typeface="Arial"/>
                <a:ea typeface="Arial"/>
                <a:cs typeface="Arial"/>
                <a:sym typeface="Arial"/>
              </a:rPr>
              <a:t> quay </a:t>
            </a:r>
            <a:r>
              <a:rPr lang="en-US" sz="1800" dirty="0" err="1">
                <a:solidFill>
                  <a:srgbClr val="000000"/>
                </a:solidFill>
                <a:latin typeface="Arial"/>
                <a:ea typeface="Arial"/>
                <a:cs typeface="Arial"/>
                <a:sym typeface="Arial"/>
              </a:rPr>
              <a:t>phủ</a:t>
            </a:r>
            <a:r>
              <a:rPr lang="en-US" sz="1800" dirty="0">
                <a:solidFill>
                  <a:srgbClr val="000000"/>
                </a:solidFill>
                <a:latin typeface="Arial"/>
                <a:ea typeface="Arial"/>
                <a:cs typeface="Arial"/>
                <a:sym typeface="Arial"/>
              </a:rPr>
              <a:t> spin-coating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14C7-D714-0BE8-464B-E4E6B0A78F6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9FDD1-2777-3CFA-0AC6-D2A6096A0489}"/>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a:extLst>
              <a:ext uri="{FF2B5EF4-FFF2-40B4-BE49-F238E27FC236}">
                <a16:creationId xmlns:a16="http://schemas.microsoft.com/office/drawing/2014/main" id="{ED3639EC-7781-ADF0-8E2B-0D380C408FB3}"/>
              </a:ext>
            </a:extLst>
          </p:cNvPr>
          <p:cNvSpPr txBox="1"/>
          <p:nvPr/>
        </p:nvSpPr>
        <p:spPr>
          <a:xfrm>
            <a:off x="727980" y="1905000"/>
            <a:ext cx="8873220" cy="6291146"/>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ít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Dễ</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mở</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rộng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mô</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Phù</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hợp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863600" lvl="2" algn="just">
              <a:lnSpc>
                <a:spcPts val="4500"/>
              </a:lnSpc>
            </a:pP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phức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p:txBody>
      </p:sp>
      <p:pic>
        <p:nvPicPr>
          <p:cNvPr id="4098" name="Picture 2">
            <a:extLst>
              <a:ext uri="{FF2B5EF4-FFF2-40B4-BE49-F238E27FC236}">
                <a16:creationId xmlns:a16="http://schemas.microsoft.com/office/drawing/2014/main" id="{17599B85-710C-248A-6CE0-E2B297234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917" y="1771453"/>
            <a:ext cx="714375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E2AEF-6145-F753-CB32-C989D7D11438}"/>
              </a:ext>
            </a:extLst>
          </p:cNvPr>
          <p:cNvSpPr txBox="1"/>
          <p:nvPr/>
        </p:nvSpPr>
        <p:spPr>
          <a:xfrm>
            <a:off x="8700792" y="8244294"/>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Các </a:t>
            </a:r>
            <a:r>
              <a:rPr lang="en-US" sz="1800" dirty="0" err="1">
                <a:solidFill>
                  <a:srgbClr val="000000"/>
                </a:solidFill>
                <a:latin typeface="Arial"/>
                <a:ea typeface="Arial"/>
                <a:cs typeface="Arial"/>
                <a:sym typeface="Arial"/>
              </a:rPr>
              <a:t>ưu</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điểm</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của</a:t>
            </a:r>
            <a:r>
              <a:rPr lang="en-US" sz="1800" dirty="0">
                <a:solidFill>
                  <a:srgbClr val="000000"/>
                </a:solidFill>
                <a:latin typeface="Arial"/>
                <a:ea typeface="Arial"/>
                <a:cs typeface="Arial"/>
                <a:sym typeface="Arial"/>
              </a:rPr>
              <a:t> blade-coating so </a:t>
            </a:r>
            <a:r>
              <a:rPr lang="en-US" sz="1800" dirty="0" err="1">
                <a:solidFill>
                  <a:srgbClr val="000000"/>
                </a:solidFill>
                <a:latin typeface="Arial"/>
                <a:ea typeface="Arial"/>
                <a:cs typeface="Arial"/>
                <a:sym typeface="Arial"/>
              </a:rPr>
              <a:t>với</a:t>
            </a:r>
            <a:r>
              <a:rPr lang="en-US" sz="1800" dirty="0">
                <a:solidFill>
                  <a:srgbClr val="000000"/>
                </a:solidFill>
                <a:latin typeface="Arial"/>
                <a:ea typeface="Arial"/>
                <a:cs typeface="Arial"/>
                <a:sym typeface="Arial"/>
              </a:rPr>
              <a:t> spin-coating</a:t>
            </a:r>
          </a:p>
        </p:txBody>
      </p:sp>
    </p:spTree>
    <p:extLst>
      <p:ext uri="{BB962C8B-B14F-4D97-AF65-F5344CB8AC3E}">
        <p14:creationId xmlns:p14="http://schemas.microsoft.com/office/powerpoint/2010/main" val="163199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8900638"/>
            <a:ext cx="5910342" cy="5899596"/>
          </a:xfrm>
          <a:custGeom>
            <a:avLst/>
            <a:gdLst/>
            <a:ahLst/>
            <a:cxnLst/>
            <a:rect l="l" t="t" r="r" b="b"/>
            <a:pathLst>
              <a:path w="5910342" h="5899596">
                <a:moveTo>
                  <a:pt x="0" y="0"/>
                </a:moveTo>
                <a:lnTo>
                  <a:pt x="5910342" y="0"/>
                </a:lnTo>
                <a:lnTo>
                  <a:pt x="5910342" y="5899596"/>
                </a:lnTo>
                <a:lnTo>
                  <a:pt x="0" y="5899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29133" y="3117227"/>
            <a:ext cx="8715534" cy="3202959"/>
          </a:xfrm>
          <a:custGeom>
            <a:avLst/>
            <a:gdLst/>
            <a:ahLst/>
            <a:cxnLst/>
            <a:rect l="l" t="t" r="r" b="b"/>
            <a:pathLst>
              <a:path w="8715534" h="3202959">
                <a:moveTo>
                  <a:pt x="0" y="0"/>
                </a:moveTo>
                <a:lnTo>
                  <a:pt x="8715534" y="0"/>
                </a:lnTo>
                <a:lnTo>
                  <a:pt x="8715534" y="3202959"/>
                </a:lnTo>
                <a:lnTo>
                  <a:pt x="0" y="320295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443948" y="2762250"/>
            <a:ext cx="5903566" cy="51816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1. Sử dụng dung dịch vừa đủ cho quá trình sơn phủ</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3. Sấy dung dịch tạo lớp màng mỏng</a:t>
            </a:r>
          </a:p>
        </p:txBody>
      </p:sp>
      <p:sp>
        <p:nvSpPr>
          <p:cNvPr id="5" name="TextBox 5"/>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I. Các </a:t>
            </a:r>
            <a:r>
              <a:rPr lang="en-US" sz="6000" b="1" dirty="0" err="1">
                <a:solidFill>
                  <a:srgbClr val="3849A2"/>
                </a:solidFill>
                <a:latin typeface="Maven Pro Heavy"/>
                <a:ea typeface="Maven Pro Heavy"/>
                <a:cs typeface="Maven Pro Heavy"/>
                <a:sym typeface="Maven Pro Heavy"/>
              </a:rPr>
              <a:t>bước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9585693" y="6540673"/>
            <a:ext cx="6634460" cy="609600"/>
          </a:xfrm>
          <a:prstGeom prst="rect">
            <a:avLst/>
          </a:prstGeom>
        </p:spPr>
        <p:txBody>
          <a:bodyPr lIns="0" tIns="0" rIns="0" bIns="0" rtlCol="0" anchor="t">
            <a:spAutoFit/>
          </a:bodyPr>
          <a:lstStyle/>
          <a:p>
            <a:pPr algn="ctr">
              <a:lnSpc>
                <a:spcPts val="4500"/>
              </a:lnSpc>
              <a:spcBef>
                <a:spcPct val="0"/>
              </a:spcBef>
            </a:pPr>
            <a:r>
              <a:rPr lang="en-US" sz="3000" dirty="0" err="1">
                <a:solidFill>
                  <a:srgbClr val="000000"/>
                </a:solidFill>
                <a:latin typeface="Arial"/>
                <a:ea typeface="Arial"/>
                <a:cs typeface="Arial"/>
                <a:sym typeface="Arial"/>
              </a:rPr>
              <a:t>Hình</a:t>
            </a:r>
            <a:r>
              <a:rPr lang="en-US" sz="3000" dirty="0">
                <a:solidFill>
                  <a:srgbClr val="000000"/>
                </a:solidFill>
                <a:latin typeface="Arial"/>
                <a:ea typeface="Arial"/>
                <a:cs typeface="Arial"/>
                <a:sym typeface="Arial"/>
              </a:rPr>
              <a:t> 5: Các </a:t>
            </a:r>
            <a:r>
              <a:rPr lang="en-US" sz="3000" dirty="0" err="1">
                <a:solidFill>
                  <a:srgbClr val="000000"/>
                </a:solidFill>
                <a:latin typeface="Arial"/>
                <a:ea typeface="Arial"/>
                <a:cs typeface="Arial"/>
                <a:sym typeface="Arial"/>
              </a:rPr>
              <a:t>bước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sơn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phủ</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màng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mỏng</a:t>
            </a:r>
            <a:endParaRPr lang="en-US" sz="3000"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9194</TotalTime>
  <Words>1201</Words>
  <Application>Microsoft Office PowerPoint</Application>
  <PresentationFormat>Custom</PresentationFormat>
  <Paragraphs>171</Paragraphs>
  <Slides>27</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 Bold</vt:lpstr>
      <vt:lpstr>Asap Medium</vt:lpstr>
      <vt:lpstr>Maven Pro Heavy</vt:lpstr>
      <vt:lpstr>Muli</vt:lpstr>
      <vt:lpstr>ElsevierGulliver</vt:lpstr>
      <vt:lpstr>Aptos</vt:lpstr>
      <vt:lpstr>Muli Bold</vt:lpstr>
      <vt:lpstr>Arial</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Cheese SPT</dc:creator>
  <cp:lastModifiedBy>Cheese SPT</cp:lastModifiedBy>
  <cp:revision>18</cp:revision>
  <dcterms:created xsi:type="dcterms:W3CDTF">2006-08-16T00:00:00Z</dcterms:created>
  <dcterms:modified xsi:type="dcterms:W3CDTF">2025-05-07T16:48:35Z</dcterms:modified>
  <dc:identifier>DAGhHkHQhfw</dc:identifier>
</cp:coreProperties>
</file>